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8" r:id="rId1"/>
  </p:sldMasterIdLst>
  <p:sldIdLst>
    <p:sldId id="256" r:id="rId2"/>
    <p:sldId id="312" r:id="rId3"/>
    <p:sldId id="262" r:id="rId4"/>
    <p:sldId id="273" r:id="rId5"/>
    <p:sldId id="274" r:id="rId6"/>
    <p:sldId id="315" r:id="rId7"/>
    <p:sldId id="275" r:id="rId8"/>
    <p:sldId id="316" r:id="rId9"/>
    <p:sldId id="277" r:id="rId10"/>
    <p:sldId id="276" r:id="rId11"/>
    <p:sldId id="288" r:id="rId12"/>
    <p:sldId id="296" r:id="rId13"/>
    <p:sldId id="260" r:id="rId14"/>
    <p:sldId id="271" r:id="rId15"/>
    <p:sldId id="299" r:id="rId16"/>
    <p:sldId id="261" r:id="rId17"/>
    <p:sldId id="279" r:id="rId18"/>
    <p:sldId id="270" r:id="rId19"/>
    <p:sldId id="278" r:id="rId20"/>
    <p:sldId id="292" r:id="rId21"/>
    <p:sldId id="293" r:id="rId22"/>
    <p:sldId id="294" r:id="rId23"/>
    <p:sldId id="310" r:id="rId24"/>
    <p:sldId id="280" r:id="rId25"/>
    <p:sldId id="282" r:id="rId26"/>
    <p:sldId id="283" r:id="rId27"/>
    <p:sldId id="285" r:id="rId28"/>
    <p:sldId id="286" r:id="rId29"/>
    <p:sldId id="289" r:id="rId30"/>
    <p:sldId id="287" r:id="rId31"/>
    <p:sldId id="295" r:id="rId32"/>
    <p:sldId id="298" r:id="rId33"/>
    <p:sldId id="311" r:id="rId34"/>
    <p:sldId id="300" r:id="rId35"/>
    <p:sldId id="305" r:id="rId36"/>
    <p:sldId id="301" r:id="rId37"/>
    <p:sldId id="302" r:id="rId38"/>
    <p:sldId id="308" r:id="rId39"/>
    <p:sldId id="306" r:id="rId40"/>
    <p:sldId id="307" r:id="rId41"/>
    <p:sldId id="257" r:id="rId42"/>
    <p:sldId id="258" r:id="rId43"/>
    <p:sldId id="291" r:id="rId44"/>
    <p:sldId id="284" r:id="rId45"/>
    <p:sldId id="263" r:id="rId46"/>
    <p:sldId id="309" r:id="rId47"/>
    <p:sldId id="290" r:id="rId48"/>
    <p:sldId id="313" r:id="rId4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024" autoAdjust="0"/>
    <p:restoredTop sz="94660"/>
  </p:normalViewPr>
  <p:slideViewPr>
    <p:cSldViewPr snapToGrid="0">
      <p:cViewPr varScale="1">
        <p:scale>
          <a:sx n="110" d="100"/>
          <a:sy n="110" d="100"/>
        </p:scale>
        <p:origin x="858" y="12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D2C43C9-7A35-4BC1-9E50-4124FC728E52}" type="datetimeFigureOut">
              <a:rPr lang="en-US" smtClean="0"/>
              <a:t>5/12/2023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23550814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2C43C9-7A35-4BC1-9E50-4124FC728E52}" type="datetimeFigureOut">
              <a:rPr lang="en-US" smtClean="0"/>
              <a:t>5/12/2023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17507168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2C43C9-7A35-4BC1-9E50-4124FC728E52}" type="datetimeFigureOut">
              <a:rPr lang="en-US" smtClean="0"/>
              <a:t>5/12/2023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37335535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2C43C9-7A35-4BC1-9E50-4124FC728E52}" type="datetimeFigureOut">
              <a:rPr lang="en-US" smtClean="0"/>
              <a:t>5/12/2023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83997167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2C43C9-7A35-4BC1-9E50-4124FC728E52}" type="datetimeFigureOut">
              <a:rPr lang="en-US" smtClean="0"/>
              <a:t>5/12/2023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427230905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2C43C9-7A35-4BC1-9E50-4124FC728E52}" type="datetimeFigureOut">
              <a:rPr lang="en-US" smtClean="0"/>
              <a:t>5/12/2023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31123941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D2C43C9-7A35-4BC1-9E50-4124FC728E52}" type="datetimeFigureOut">
              <a:rPr lang="en-US" smtClean="0"/>
              <a:t>5/12/2023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6206869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D2C43C9-7A35-4BC1-9E50-4124FC728E52}" type="datetimeFigureOut">
              <a:rPr lang="en-US" smtClean="0"/>
              <a:t>5/12/2023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1697989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D2C43C9-7A35-4BC1-9E50-4124FC728E52}" type="datetimeFigureOut">
              <a:rPr lang="en-US" smtClean="0"/>
              <a:t>5/12/2023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25031393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2C43C9-7A35-4BC1-9E50-4124FC728E52}" type="datetimeFigureOut">
              <a:rPr lang="en-US" smtClean="0"/>
              <a:t>5/12/2023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22445023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D2C43C9-7A35-4BC1-9E50-4124FC728E52}" type="datetimeFigureOut">
              <a:rPr lang="en-US" smtClean="0"/>
              <a:t>5/12/2023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38053982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D2C43C9-7A35-4BC1-9E50-4124FC728E52}" type="datetimeFigureOut">
              <a:rPr lang="en-US" smtClean="0"/>
              <a:t>5/12/2023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9853890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D2C43C9-7A35-4BC1-9E50-4124FC728E52}" type="datetimeFigureOut">
              <a:rPr lang="en-US" smtClean="0"/>
              <a:t>5/12/2023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31045826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D2C43C9-7A35-4BC1-9E50-4124FC728E52}" type="datetimeFigureOut">
              <a:rPr lang="en-US" smtClean="0"/>
              <a:t>5/12/2023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17476787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D2C43C9-7A35-4BC1-9E50-4124FC728E52}" type="datetimeFigureOut">
              <a:rPr lang="en-US" smtClean="0"/>
              <a:t>5/12/2023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8751775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D2C43C9-7A35-4BC1-9E50-4124FC728E52}" type="datetimeFigureOut">
              <a:rPr lang="en-US" smtClean="0"/>
              <a:t>5/12/2023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18537669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9D2C43C9-7A35-4BC1-9E50-4124FC728E52}" type="datetimeFigureOut">
              <a:rPr lang="en-US" smtClean="0"/>
              <a:t>5/12/2023</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0C60D2E-2CC7-49BB-AED9-7B299BAD6ABC}" type="slidenum">
              <a:rPr lang="en-US" smtClean="0"/>
              <a:t>‹#›</a:t>
            </a:fld>
            <a:endParaRPr lang="en-US"/>
          </a:p>
        </p:txBody>
      </p:sp>
    </p:spTree>
    <p:extLst>
      <p:ext uri="{BB962C8B-B14F-4D97-AF65-F5344CB8AC3E}">
        <p14:creationId xmlns:p14="http://schemas.microsoft.com/office/powerpoint/2010/main" val="3220773493"/>
      </p:ext>
    </p:extLst>
  </p:cSld>
  <p:clrMap bg1="lt1" tx1="dk1" bg2="lt2" tx2="dk2" accent1="accent1" accent2="accent2" accent3="accent3" accent4="accent4" accent5="accent5" accent6="accent6" hlink="hlink" folHlink="folHlink"/>
  <p:sldLayoutIdLst>
    <p:sldLayoutId id="2147483719" r:id="rId1"/>
    <p:sldLayoutId id="2147483720" r:id="rId2"/>
    <p:sldLayoutId id="2147483721" r:id="rId3"/>
    <p:sldLayoutId id="2147483722" r:id="rId4"/>
    <p:sldLayoutId id="2147483723" r:id="rId5"/>
    <p:sldLayoutId id="2147483724" r:id="rId6"/>
    <p:sldLayoutId id="2147483725" r:id="rId7"/>
    <p:sldLayoutId id="2147483726" r:id="rId8"/>
    <p:sldLayoutId id="2147483727" r:id="rId9"/>
    <p:sldLayoutId id="2147483728" r:id="rId10"/>
    <p:sldLayoutId id="2147483729" r:id="rId11"/>
    <p:sldLayoutId id="2147483730" r:id="rId12"/>
    <p:sldLayoutId id="2147483731" r:id="rId13"/>
    <p:sldLayoutId id="2147483732" r:id="rId14"/>
    <p:sldLayoutId id="2147483733" r:id="rId15"/>
    <p:sldLayoutId id="2147483734"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pgvector/pgvector" TargetMode="External"/><Relationship Id="rId2" Type="http://schemas.openxmlformats.org/officeDocument/2006/relationships/hyperlink" Target="https://github.com/qdrant/qdrant" TargetMode="External"/><Relationship Id="rId1" Type="http://schemas.openxmlformats.org/officeDocument/2006/relationships/slideLayout" Target="../slideLayouts/slideLayout2.xml"/><Relationship Id="rId5" Type="http://schemas.openxmlformats.org/officeDocument/2006/relationships/hyperlink" Target="https://redis.io/docs/stack/search/reference/vectors/" TargetMode="External"/><Relationship Id="rId4" Type="http://schemas.openxmlformats.org/officeDocument/2006/relationships/hyperlink" Target="https://github.com/milvus-io/milvus"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AwesomeYuer/openai-cookbook-python/tree/dev/examples/vector_databases/redis" TargetMode="External"/><Relationship Id="rId2" Type="http://schemas.openxmlformats.org/officeDocument/2006/relationships/hyperlink" Target="https://github.com/AwesomeYuer/VectorDataBases.Performance" TargetMode="External"/><Relationship Id="rId1" Type="http://schemas.openxmlformats.org/officeDocument/2006/relationships/slideLayout" Target="../slideLayouts/slideLayout2.xml"/><Relationship Id="rId5" Type="http://schemas.openxmlformats.org/officeDocument/2006/relationships/hyperlink" Target="https://github.com/AwesomeYuer/milvus-sample-notebooks" TargetMode="External"/><Relationship Id="rId4" Type="http://schemas.openxmlformats.org/officeDocument/2006/relationships/hyperlink" Target="https://github.com/AwesomeYuer/openai-cookbook-python/blob/dev/examples/vector_databases/qdrant/Getting_started_with_Qdrant.ipynb" TargetMode="External"/></Relationships>
</file>

<file path=ppt/slides/_rels/slide12.xml.rels><?xml version="1.0" encoding="UTF-8" standalone="yes"?>
<Relationships xmlns="http://schemas.openxmlformats.org/package/2006/relationships"><Relationship Id="rId8" Type="http://schemas.openxmlformats.org/officeDocument/2006/relationships/oleObject" Target="../embeddings/oleObject4.bin"/><Relationship Id="rId3" Type="http://schemas.openxmlformats.org/officeDocument/2006/relationships/image" Target="../media/image5.wmf"/><Relationship Id="rId7" Type="http://schemas.openxmlformats.org/officeDocument/2006/relationships/image" Target="../media/image7.wmf"/><Relationship Id="rId2" Type="http://schemas.openxmlformats.org/officeDocument/2006/relationships/oleObject" Target="../embeddings/oleObject1.bin"/><Relationship Id="rId1" Type="http://schemas.openxmlformats.org/officeDocument/2006/relationships/slideLayout" Target="../slideLayouts/slideLayout2.xml"/><Relationship Id="rId6" Type="http://schemas.openxmlformats.org/officeDocument/2006/relationships/oleObject" Target="../embeddings/oleObject3.bin"/><Relationship Id="rId5" Type="http://schemas.openxmlformats.org/officeDocument/2006/relationships/image" Target="../media/image6.wmf"/><Relationship Id="rId4" Type="http://schemas.openxmlformats.org/officeDocument/2006/relationships/oleObject" Target="../embeddings/oleObject2.bin"/><Relationship Id="rId9" Type="http://schemas.openxmlformats.org/officeDocument/2006/relationships/image" Target="../media/image8.wmf"/></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AwesomeYuer/VectorDataBases.Performance/blob/master/readme.md" TargetMode="External"/><Relationship Id="rId2" Type="http://schemas.openxmlformats.org/officeDocument/2006/relationships/hyperlink" Target="https://github.com/AwesomeYuer/VectorDataBases.Performance/blob/master/manual.md" TargetMode="Externa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openai/openai-cookbook/blob/main/examples/How_to_count_tokens_with_tiktoken.ipynb" TargetMode="External"/><Relationship Id="rId2" Type="http://schemas.openxmlformats.org/officeDocument/2006/relationships/hyperlink" Target="https://platform.openai.com/tokenizer" TargetMode="Externa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4.wmf"/><Relationship Id="rId5" Type="http://schemas.openxmlformats.org/officeDocument/2006/relationships/oleObject" Target="../embeddings/oleObject6.bin"/><Relationship Id="rId4" Type="http://schemas.openxmlformats.org/officeDocument/2006/relationships/image" Target="../media/image13.wmf"/></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19.wmf"/></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1.wmf"/><Relationship Id="rId2" Type="http://schemas.openxmlformats.org/officeDocument/2006/relationships/oleObject" Target="../embeddings/oleObject8.bin"/><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devblogs.microsoft.com/semantic-kernel/the-power-of-persistent-memory-with-semantic-kernel-and-qdrant-vector-database/" TargetMode="External"/><Relationship Id="rId2" Type="http://schemas.openxmlformats.org/officeDocument/2006/relationships/hyperlink" Target="https://github.com/Azure-Samples/qdrant-azure" TargetMode="External"/><Relationship Id="rId1" Type="http://schemas.openxmlformats.org/officeDocument/2006/relationships/slideLayout" Target="../slideLayouts/slideLayout2.xml"/><Relationship Id="rId5" Type="http://schemas.openxmlformats.org/officeDocument/2006/relationships/hyperlink" Target="https://github.com/qdrant/qdrant-web-ui" TargetMode="External"/><Relationship Id="rId4" Type="http://schemas.openxmlformats.org/officeDocument/2006/relationships/hyperlink" Target="https://devblogs.microsoft.com/semantic-kernel/qdrant/"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hyperlink" Target="https://milvus.io/docs/azure.md"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s://github.com/AwesomeYuer/openai-cookbook-python/blob/main/examples/vector_databases/Using_vector_databases_for_embeddings_search.ipynb" TargetMode="External"/><Relationship Id="rId2" Type="http://schemas.openxmlformats.org/officeDocument/2006/relationships/hyperlink" Target="https://github.com/AwesomeYuer/openai-cookbook-python/tree/main/examples/vector_databases" TargetMode="Externa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0.wmf"/><Relationship Id="rId7" Type="http://schemas.openxmlformats.org/officeDocument/2006/relationships/image" Target="../media/image42.wmf"/><Relationship Id="rId2" Type="http://schemas.openxmlformats.org/officeDocument/2006/relationships/oleObject" Target="../embeddings/oleObject9.bin"/><Relationship Id="rId1" Type="http://schemas.openxmlformats.org/officeDocument/2006/relationships/slideLayout" Target="../slideLayouts/slideLayout2.xml"/><Relationship Id="rId6" Type="http://schemas.openxmlformats.org/officeDocument/2006/relationships/oleObject" Target="../embeddings/oleObject11.bin"/><Relationship Id="rId5" Type="http://schemas.openxmlformats.org/officeDocument/2006/relationships/image" Target="../media/image41.wmf"/><Relationship Id="rId4" Type="http://schemas.openxmlformats.org/officeDocument/2006/relationships/oleObject" Target="../embeddings/oleObject10.bin"/></Relationships>
</file>

<file path=ppt/slides/_rels/slide36.xml.rels><?xml version="1.0" encoding="UTF-8" standalone="yes"?>
<Relationships xmlns="http://schemas.openxmlformats.org/package/2006/relationships"><Relationship Id="rId8" Type="http://schemas.openxmlformats.org/officeDocument/2006/relationships/oleObject" Target="../embeddings/oleObject15.bin"/><Relationship Id="rId3" Type="http://schemas.openxmlformats.org/officeDocument/2006/relationships/image" Target="../media/image43.wmf"/><Relationship Id="rId7" Type="http://schemas.openxmlformats.org/officeDocument/2006/relationships/image" Target="../media/image45.wmf"/><Relationship Id="rId2" Type="http://schemas.openxmlformats.org/officeDocument/2006/relationships/oleObject" Target="../embeddings/oleObject12.bin"/><Relationship Id="rId1" Type="http://schemas.openxmlformats.org/officeDocument/2006/relationships/slideLayout" Target="../slideLayouts/slideLayout2.xml"/><Relationship Id="rId6" Type="http://schemas.openxmlformats.org/officeDocument/2006/relationships/oleObject" Target="../embeddings/oleObject14.bin"/><Relationship Id="rId5" Type="http://schemas.openxmlformats.org/officeDocument/2006/relationships/image" Target="../media/image44.wmf"/><Relationship Id="rId4" Type="http://schemas.openxmlformats.org/officeDocument/2006/relationships/oleObject" Target="../embeddings/oleObject13.bin"/><Relationship Id="rId9" Type="http://schemas.openxmlformats.org/officeDocument/2006/relationships/image" Target="../media/image46.wmf"/></Relationships>
</file>

<file path=ppt/slides/_rels/slide37.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7.wmf"/><Relationship Id="rId7" Type="http://schemas.openxmlformats.org/officeDocument/2006/relationships/image" Target="../media/image49.wmf"/><Relationship Id="rId2" Type="http://schemas.openxmlformats.org/officeDocument/2006/relationships/oleObject" Target="../embeddings/oleObject16.bin"/><Relationship Id="rId1" Type="http://schemas.openxmlformats.org/officeDocument/2006/relationships/slideLayout" Target="../slideLayouts/slideLayout2.xml"/><Relationship Id="rId6" Type="http://schemas.openxmlformats.org/officeDocument/2006/relationships/oleObject" Target="../embeddings/oleObject18.bin"/><Relationship Id="rId5" Type="http://schemas.openxmlformats.org/officeDocument/2006/relationships/image" Target="../media/image48.wmf"/><Relationship Id="rId4" Type="http://schemas.openxmlformats.org/officeDocument/2006/relationships/oleObject" Target="../embeddings/oleObject17.bin"/></Relationships>
</file>

<file path=ppt/slides/_rels/slide38.xml.rels><?xml version="1.0" encoding="UTF-8" standalone="yes"?>
<Relationships xmlns="http://schemas.openxmlformats.org/package/2006/relationships"><Relationship Id="rId8" Type="http://schemas.openxmlformats.org/officeDocument/2006/relationships/oleObject" Target="../embeddings/oleObject22.bin"/><Relationship Id="rId3" Type="http://schemas.openxmlformats.org/officeDocument/2006/relationships/image" Target="../media/image51.wmf"/><Relationship Id="rId7" Type="http://schemas.openxmlformats.org/officeDocument/2006/relationships/image" Target="../media/image53.wmf"/><Relationship Id="rId2" Type="http://schemas.openxmlformats.org/officeDocument/2006/relationships/oleObject" Target="../embeddings/oleObject19.bin"/><Relationship Id="rId1" Type="http://schemas.openxmlformats.org/officeDocument/2006/relationships/slideLayout" Target="../slideLayouts/slideLayout2.xml"/><Relationship Id="rId6" Type="http://schemas.openxmlformats.org/officeDocument/2006/relationships/oleObject" Target="../embeddings/oleObject21.bin"/><Relationship Id="rId5" Type="http://schemas.openxmlformats.org/officeDocument/2006/relationships/image" Target="../media/image52.wmf"/><Relationship Id="rId4" Type="http://schemas.openxmlformats.org/officeDocument/2006/relationships/oleObject" Target="../embeddings/oleObject20.bin"/><Relationship Id="rId9" Type="http://schemas.openxmlformats.org/officeDocument/2006/relationships/image" Target="../media/image54.wmf"/></Relationships>
</file>

<file path=ppt/slides/_rels/slide39.xml.rels><?xml version="1.0" encoding="UTF-8" standalone="yes"?>
<Relationships xmlns="http://schemas.openxmlformats.org/package/2006/relationships"><Relationship Id="rId3" Type="http://schemas.openxmlformats.org/officeDocument/2006/relationships/image" Target="../media/image55.wmf"/><Relationship Id="rId2" Type="http://schemas.openxmlformats.org/officeDocument/2006/relationships/oleObject" Target="../embeddings/oleObject23.bin"/><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hyperlink" Target="https://redis.io/resources/clients/" TargetMode="External"/><Relationship Id="rId1" Type="http://schemas.openxmlformats.org/officeDocument/2006/relationships/slideLayout" Target="../slideLayouts/slideLayout2.xml"/><Relationship Id="rId4" Type="http://schemas.openxmlformats.org/officeDocument/2006/relationships/image" Target="../media/image56.wmf"/></Relationships>
</file>

<file path=ppt/slides/_rels/slide4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hyperlink" Target="https://learn.microsoft.com/en-us/azure/azure-cache-for-redis/cache-redis-modules#scope-of-redis-modules" TargetMode="External"/><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8.wmf"/><Relationship Id="rId4" Type="http://schemas.openxmlformats.org/officeDocument/2006/relationships/oleObject" Target="../embeddings/oleObject25.bin"/></Relationships>
</file>

<file path=ppt/slides/_rels/slide4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hyperlink" Target="https://learn.microsoft.com/en-us/azure/postgresql/flexible-server/concepts-extensions" TargetMode="Externa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hyperlink" Target="https://github.com/AwesomeYuer/semantic-kernel-self-learning-notebooks" TargetMode="External"/><Relationship Id="rId2" Type="http://schemas.openxmlformats.org/officeDocument/2006/relationships/hyperlink" Target="https://github.com/AwesomeYuer/openai-cookbook-python/tree/dev/examples/vector_databases/redis" TargetMode="Externa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hyperlink" Target="https://github.com/AwesomeYuer/VectorDataBases.Performance/blob/master/manual.md" TargetMode="External"/><Relationship Id="rId2" Type="http://schemas.openxmlformats.org/officeDocument/2006/relationships/hyperlink" Target="https://github.com/AwesomeYuer/gpt3.5-turbo-pgvector" TargetMode="External"/><Relationship Id="rId1" Type="http://schemas.openxmlformats.org/officeDocument/2006/relationships/slideLayout" Target="../slideLayouts/slideLayout2.xml"/><Relationship Id="rId4" Type="http://schemas.openxmlformats.org/officeDocument/2006/relationships/hyperlink" Target="https://github.com/AwesomeYuer/VectorDataBases.Performance/blob/master/readme.md"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zh.wikipedia.org/wiki/%E5%80%92%E6%8E%92%E7%B4%A2%E5%BC%95"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github.com/nmslib/hnswlib/blob/master/ALGO_PARAMS.md" TargetMode="External"/><Relationship Id="rId2" Type="http://schemas.openxmlformats.org/officeDocument/2006/relationships/image" Target="../media/image4.gif"/><Relationship Id="rId1" Type="http://schemas.openxmlformats.org/officeDocument/2006/relationships/slideLayout" Target="../slideLayouts/slideLayout2.xml"/><Relationship Id="rId6" Type="http://schemas.openxmlformats.org/officeDocument/2006/relationships/hyperlink" Target="https://github.com/nmslib/hnswlib/blob/master/TESTING_RECALL.md" TargetMode="External"/><Relationship Id="rId5" Type="http://schemas.openxmlformats.org/officeDocument/2006/relationships/hyperlink" Target="https://milvus.io/docs/v1.1.1/index.md" TargetMode="External"/><Relationship Id="rId4" Type="http://schemas.openxmlformats.org/officeDocument/2006/relationships/hyperlink" Target="https://qdrant.tech/documentation/indexing/#vector-index"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openai/openai-cookbook/blob/main/examples/Embedding_long_inputs.ipynb" TargetMode="External"/><Relationship Id="rId2" Type="http://schemas.openxmlformats.org/officeDocument/2006/relationships/hyperlink" Target="https://github.com/openai/openai-cookbook/blob/main/examples/Embedding_Wikipedia_articles_for_search.ipynb" TargetMode="External"/><Relationship Id="rId1" Type="http://schemas.openxmlformats.org/officeDocument/2006/relationships/slideLayout" Target="../slideLayouts/slideLayout2.xml"/><Relationship Id="rId4" Type="http://schemas.openxmlformats.org/officeDocument/2006/relationships/hyperlink" Target="https://github.com/openai/openai-cookbook/blob/main/examples/Question_answering_using_embeddings.ipynb"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3FB08F-4213-6F78-E619-448076FCD6C0}"/>
              </a:ext>
            </a:extLst>
          </p:cNvPr>
          <p:cNvSpPr>
            <a:spLocks noGrp="1"/>
          </p:cNvSpPr>
          <p:nvPr>
            <p:ph type="ctrTitle"/>
          </p:nvPr>
        </p:nvSpPr>
        <p:spPr>
          <a:xfrm>
            <a:off x="1226859" y="766355"/>
            <a:ext cx="9144000" cy="5794368"/>
          </a:xfrm>
        </p:spPr>
        <p:txBody>
          <a:bodyPr>
            <a:normAutofit/>
          </a:bodyPr>
          <a:lstStyle/>
          <a:p>
            <a:pPr algn="ctr"/>
            <a:r>
              <a:rPr lang="en-US" altLang="zh-CN" sz="4400" b="1" dirty="0">
                <a:latin typeface="微软雅黑" panose="020B0503020204020204" pitchFamily="34" charset="-122"/>
                <a:ea typeface="微软雅黑" panose="020B0503020204020204" pitchFamily="34" charset="-122"/>
              </a:rPr>
              <a:t>OpenAI Embeddings</a:t>
            </a:r>
            <a:br>
              <a:rPr lang="en-US" altLang="zh-CN" sz="4400" b="1" dirty="0">
                <a:latin typeface="微软雅黑" panose="020B0503020204020204" pitchFamily="34" charset="-122"/>
                <a:ea typeface="微软雅黑" panose="020B0503020204020204" pitchFamily="34" charset="-122"/>
              </a:rPr>
            </a:br>
            <a:r>
              <a:rPr lang="zh-CN" altLang="en-US" sz="4400" b="1" dirty="0">
                <a:latin typeface="微软雅黑" panose="020B0503020204020204" pitchFamily="34" charset="-122"/>
                <a:ea typeface="微软雅黑" panose="020B0503020204020204" pitchFamily="34" charset="-122"/>
              </a:rPr>
              <a:t>向量检索开源数据库产品</a:t>
            </a:r>
            <a:br>
              <a:rPr lang="en-US" altLang="zh-CN" sz="4400" b="1" dirty="0">
                <a:latin typeface="微软雅黑" panose="020B0503020204020204" pitchFamily="34" charset="-122"/>
                <a:ea typeface="微软雅黑" panose="020B0503020204020204" pitchFamily="34" charset="-122"/>
              </a:rPr>
            </a:br>
            <a:r>
              <a:rPr lang="zh-CN" altLang="en-US" sz="4400" b="1" dirty="0">
                <a:latin typeface="微软雅黑" panose="020B0503020204020204" pitchFamily="34" charset="-122"/>
                <a:ea typeface="微软雅黑" panose="020B0503020204020204" pitchFamily="34" charset="-122"/>
              </a:rPr>
              <a:t>性能初级评测与选型</a:t>
            </a:r>
            <a:br>
              <a:rPr lang="en-US" altLang="zh-CN" sz="4900" b="1" dirty="0">
                <a:latin typeface="微软雅黑" panose="020B0503020204020204" pitchFamily="34" charset="-122"/>
                <a:ea typeface="微软雅黑" panose="020B0503020204020204" pitchFamily="34" charset="-122"/>
              </a:rPr>
            </a:br>
            <a:r>
              <a:rPr lang="zh-CN" altLang="en-US" sz="700" b="1" dirty="0">
                <a:latin typeface="微软雅黑" panose="020B0503020204020204" pitchFamily="34" charset="-122"/>
                <a:ea typeface="微软雅黑" panose="020B0503020204020204" pitchFamily="34" charset="-122"/>
              </a:rPr>
              <a:t> </a:t>
            </a:r>
            <a:br>
              <a:rPr lang="en-US" altLang="zh-CN" sz="4900" b="1" dirty="0">
                <a:latin typeface="微软雅黑" panose="020B0503020204020204" pitchFamily="34" charset="-122"/>
                <a:ea typeface="微软雅黑" panose="020B0503020204020204" pitchFamily="34" charset="-122"/>
              </a:rPr>
            </a:br>
            <a:r>
              <a:rPr lang="en-US" altLang="zh-CN" sz="3100" b="1" dirty="0">
                <a:latin typeface="微软雅黑" panose="020B0503020204020204" pitchFamily="34" charset="-122"/>
                <a:ea typeface="微软雅黑" panose="020B0503020204020204" pitchFamily="34" charset="-122"/>
              </a:rPr>
              <a:t>Redis + </a:t>
            </a:r>
            <a:r>
              <a:rPr lang="en-US" altLang="zh-CN" sz="3100" b="1" dirty="0" err="1">
                <a:latin typeface="微软雅黑" panose="020B0503020204020204" pitchFamily="34" charset="-122"/>
                <a:ea typeface="微软雅黑" panose="020B0503020204020204" pitchFamily="34" charset="-122"/>
              </a:rPr>
              <a:t>RediSearch</a:t>
            </a:r>
            <a:r>
              <a:rPr lang="en-US" altLang="zh-CN" sz="3100" b="1" dirty="0">
                <a:latin typeface="微软雅黑" panose="020B0503020204020204" pitchFamily="34" charset="-122"/>
                <a:ea typeface="微软雅黑" panose="020B0503020204020204" pitchFamily="34" charset="-122"/>
              </a:rPr>
              <a:t> Module</a:t>
            </a:r>
            <a:br>
              <a:rPr lang="en-US" altLang="zh-CN" sz="3100" b="1" dirty="0">
                <a:latin typeface="微软雅黑" panose="020B0503020204020204" pitchFamily="34" charset="-122"/>
                <a:ea typeface="微软雅黑" panose="020B0503020204020204" pitchFamily="34" charset="-122"/>
              </a:rPr>
            </a:br>
            <a:r>
              <a:rPr lang="en-US" altLang="zh-CN" sz="3100" b="1" dirty="0">
                <a:latin typeface="微软雅黑" panose="020B0503020204020204" pitchFamily="34" charset="-122"/>
                <a:ea typeface="微软雅黑" panose="020B0503020204020204" pitchFamily="34" charset="-122"/>
              </a:rPr>
              <a:t>vs</a:t>
            </a:r>
            <a:br>
              <a:rPr lang="en-US" altLang="zh-CN" sz="3100" b="1" dirty="0">
                <a:latin typeface="微软雅黑" panose="020B0503020204020204" pitchFamily="34" charset="-122"/>
                <a:ea typeface="微软雅黑" panose="020B0503020204020204" pitchFamily="34" charset="-122"/>
              </a:rPr>
            </a:br>
            <a:r>
              <a:rPr lang="en-US" altLang="zh-CN" sz="3100" b="1" dirty="0">
                <a:latin typeface="微软雅黑" panose="020B0503020204020204" pitchFamily="34" charset="-122"/>
                <a:ea typeface="微软雅黑" panose="020B0503020204020204" pitchFamily="34" charset="-122"/>
              </a:rPr>
              <a:t>PostgreSQL + </a:t>
            </a:r>
            <a:r>
              <a:rPr lang="en-US" altLang="zh-CN" sz="3100" b="1" dirty="0" err="1">
                <a:latin typeface="微软雅黑" panose="020B0503020204020204" pitchFamily="34" charset="-122"/>
                <a:ea typeface="微软雅黑" panose="020B0503020204020204" pitchFamily="34" charset="-122"/>
              </a:rPr>
              <a:t>PgVector</a:t>
            </a:r>
            <a:r>
              <a:rPr lang="en-US" altLang="zh-CN" sz="3100" b="1" dirty="0">
                <a:latin typeface="微软雅黑" panose="020B0503020204020204" pitchFamily="34" charset="-122"/>
                <a:ea typeface="微软雅黑" panose="020B0503020204020204" pitchFamily="34" charset="-122"/>
              </a:rPr>
              <a:t> Extension</a:t>
            </a:r>
            <a:br>
              <a:rPr lang="en-US" altLang="zh-CN" sz="3100" b="1" dirty="0">
                <a:latin typeface="微软雅黑" panose="020B0503020204020204" pitchFamily="34" charset="-122"/>
                <a:ea typeface="微软雅黑" panose="020B0503020204020204" pitchFamily="34" charset="-122"/>
              </a:rPr>
            </a:br>
            <a:r>
              <a:rPr lang="en-US" altLang="zh-CN" sz="3100" b="1" dirty="0">
                <a:latin typeface="微软雅黑" panose="020B0503020204020204" pitchFamily="34" charset="-122"/>
                <a:ea typeface="微软雅黑" panose="020B0503020204020204" pitchFamily="34" charset="-122"/>
              </a:rPr>
              <a:t>vs</a:t>
            </a:r>
            <a:br>
              <a:rPr lang="en-US" altLang="zh-CN" sz="3100" b="1" dirty="0">
                <a:latin typeface="微软雅黑" panose="020B0503020204020204" pitchFamily="34" charset="-122"/>
                <a:ea typeface="微软雅黑" panose="020B0503020204020204" pitchFamily="34" charset="-122"/>
              </a:rPr>
            </a:br>
            <a:r>
              <a:rPr lang="en-US" altLang="zh-CN" sz="3100" b="1" dirty="0" err="1">
                <a:solidFill>
                  <a:srgbClr val="FF0000"/>
                </a:solidFill>
                <a:latin typeface="微软雅黑" panose="020B0503020204020204" pitchFamily="34" charset="-122"/>
                <a:ea typeface="微软雅黑" panose="020B0503020204020204" pitchFamily="34" charset="-122"/>
              </a:rPr>
              <a:t>Qdrant</a:t>
            </a:r>
            <a:r>
              <a:rPr lang="en-US" altLang="zh-CN" sz="3100" b="1" dirty="0">
                <a:solidFill>
                  <a:srgbClr val="FF0000"/>
                </a:solidFill>
                <a:latin typeface="微软雅黑" panose="020B0503020204020204" pitchFamily="34" charset="-122"/>
                <a:ea typeface="微软雅黑" panose="020B0503020204020204" pitchFamily="34" charset="-122"/>
              </a:rPr>
              <a:t> vs Milvus</a:t>
            </a:r>
            <a:br>
              <a:rPr lang="en-US" altLang="zh-CN" dirty="0"/>
            </a:br>
            <a:endParaRPr lang="en-US" dirty="0"/>
          </a:p>
        </p:txBody>
      </p:sp>
      <p:sp>
        <p:nvSpPr>
          <p:cNvPr id="3" name="Subtitle 2">
            <a:extLst>
              <a:ext uri="{FF2B5EF4-FFF2-40B4-BE49-F238E27FC236}">
                <a16:creationId xmlns:a16="http://schemas.microsoft.com/office/drawing/2014/main" id="{B181925A-BCAE-DF0A-7DB8-FE58F78F0FDC}"/>
              </a:ext>
            </a:extLst>
          </p:cNvPr>
          <p:cNvSpPr>
            <a:spLocks noGrp="1"/>
          </p:cNvSpPr>
          <p:nvPr>
            <p:ph type="subTitle" idx="1"/>
          </p:nvPr>
        </p:nvSpPr>
        <p:spPr>
          <a:xfrm>
            <a:off x="2037806" y="4810352"/>
            <a:ext cx="9144000" cy="1655762"/>
          </a:xfrm>
        </p:spPr>
        <p:txBody>
          <a:bodyPr anchor="b"/>
          <a:lstStyle/>
          <a:p>
            <a:pPr algn="r"/>
            <a:endParaRPr lang="en-US" altLang="zh-CN" dirty="0">
              <a:latin typeface="微软雅黑" panose="020B0503020204020204" pitchFamily="34" charset="-122"/>
              <a:ea typeface="微软雅黑" panose="020B0503020204020204" pitchFamily="34" charset="-122"/>
            </a:endParaRPr>
          </a:p>
          <a:p>
            <a:pPr algn="r"/>
            <a:endParaRPr lang="en-US" altLang="zh-CN" dirty="0">
              <a:latin typeface="微软雅黑" panose="020B0503020204020204" pitchFamily="34" charset="-122"/>
              <a:ea typeface="微软雅黑" panose="020B0503020204020204" pitchFamily="34" charset="-122"/>
            </a:endParaRPr>
          </a:p>
          <a:p>
            <a:pPr algn="r"/>
            <a:r>
              <a:rPr lang="zh-CN" altLang="en-US" b="1" dirty="0">
                <a:solidFill>
                  <a:srgbClr val="0070C0"/>
                </a:solidFill>
                <a:latin typeface="微软雅黑" panose="020B0503020204020204" pitchFamily="34" charset="-122"/>
                <a:ea typeface="微软雅黑" panose="020B0503020204020204" pitchFamily="34" charset="-122"/>
              </a:rPr>
              <a:t>于斯人也</a:t>
            </a:r>
            <a:endParaRPr lang="en-US" altLang="zh-CN" b="1" dirty="0">
              <a:solidFill>
                <a:srgbClr val="0070C0"/>
              </a:solidFill>
              <a:latin typeface="微软雅黑" panose="020B0503020204020204" pitchFamily="34" charset="-122"/>
              <a:ea typeface="微软雅黑" panose="020B0503020204020204" pitchFamily="34" charset="-122"/>
            </a:endParaRPr>
          </a:p>
          <a:p>
            <a:pPr algn="r"/>
            <a:r>
              <a:rPr lang="en-US" altLang="zh-CN" b="1" dirty="0" err="1">
                <a:solidFill>
                  <a:srgbClr val="0070C0"/>
                </a:solidFill>
                <a:latin typeface="微软雅黑" panose="020B0503020204020204" pitchFamily="34" charset="-122"/>
                <a:ea typeface="微软雅黑" panose="020B0503020204020204" pitchFamily="34" charset="-122"/>
              </a:rPr>
              <a:t>AwesomeYuer@Microshaoft</a:t>
            </a:r>
            <a:endParaRPr lang="en-US" b="1" dirty="0">
              <a:solidFill>
                <a:srgbClr val="0070C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1745679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38624-E528-1704-1D39-D13CCD47C8DF}"/>
              </a:ext>
            </a:extLst>
          </p:cNvPr>
          <p:cNvSpPr>
            <a:spLocks noGrp="1"/>
          </p:cNvSpPr>
          <p:nvPr>
            <p:ph type="title"/>
          </p:nvPr>
        </p:nvSpPr>
        <p:spPr>
          <a:xfrm>
            <a:off x="763555" y="83976"/>
            <a:ext cx="10515600" cy="765726"/>
          </a:xfrm>
        </p:spPr>
        <p:txBody>
          <a:bodyPr>
            <a:normAutofit/>
          </a:bodyPr>
          <a:lstStyle/>
          <a:p>
            <a:r>
              <a:rPr lang="zh-CN" altLang="en-US" sz="3600" b="1" dirty="0">
                <a:latin typeface="微软雅黑" panose="020B0503020204020204" pitchFamily="34" charset="-122"/>
                <a:ea typeface="微软雅黑" panose="020B0503020204020204" pitchFamily="34" charset="-122"/>
              </a:rPr>
              <a:t>本次评测产品向量支持概况</a:t>
            </a:r>
            <a:endParaRPr lang="en-US" sz="3600"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0042FC20-4163-704A-F233-8388409F75E2}"/>
              </a:ext>
            </a:extLst>
          </p:cNvPr>
          <p:cNvSpPr>
            <a:spLocks noGrp="1"/>
          </p:cNvSpPr>
          <p:nvPr>
            <p:ph idx="1"/>
          </p:nvPr>
        </p:nvSpPr>
        <p:spPr>
          <a:xfrm>
            <a:off x="193767" y="681745"/>
            <a:ext cx="5170714" cy="5970359"/>
          </a:xfrm>
        </p:spPr>
        <p:txBody>
          <a:bodyPr>
            <a:normAutofit fontScale="25000" lnSpcReduction="20000"/>
          </a:bodyPr>
          <a:lstStyle/>
          <a:p>
            <a:r>
              <a:rPr lang="en-US" altLang="zh-CN" sz="7200" b="1" dirty="0" err="1">
                <a:latin typeface="微软雅黑" panose="020B0503020204020204" pitchFamily="34" charset="-122"/>
                <a:ea typeface="微软雅黑" panose="020B0503020204020204" pitchFamily="34" charset="-122"/>
              </a:rPr>
              <a:t>Qdrant</a:t>
            </a:r>
            <a:endParaRPr lang="en-US" altLang="zh-CN" sz="7200" b="1" dirty="0">
              <a:latin typeface="微软雅黑" panose="020B0503020204020204" pitchFamily="34" charset="-122"/>
              <a:ea typeface="微软雅黑" panose="020B0503020204020204" pitchFamily="34" charset="-122"/>
            </a:endParaRPr>
          </a:p>
          <a:p>
            <a:pPr lvl="1"/>
            <a:r>
              <a:rPr lang="zh-CN" altLang="en-US" sz="4400" b="1" i="0" dirty="0">
                <a:solidFill>
                  <a:srgbClr val="FF0000"/>
                </a:solidFill>
                <a:effectLst/>
                <a:latin typeface="微软雅黑" panose="020B0503020204020204" pitchFamily="34" charset="-122"/>
                <a:ea typeface="微软雅黑" panose="020B0503020204020204" pitchFamily="34" charset="-122"/>
              </a:rPr>
              <a:t>开源面向下一代人工智能应用的矢量</a:t>
            </a:r>
            <a:r>
              <a:rPr lang="zh-CN" altLang="en-US" sz="4400" b="1" i="0" dirty="0">
                <a:solidFill>
                  <a:srgbClr val="FF0000"/>
                </a:solidFill>
                <a:effectLst/>
                <a:highlight>
                  <a:srgbClr val="FFFF00"/>
                </a:highlight>
                <a:latin typeface="微软雅黑" panose="020B0503020204020204" pitchFamily="34" charset="-122"/>
                <a:ea typeface="微软雅黑" panose="020B0503020204020204" pitchFamily="34" charset="-122"/>
              </a:rPr>
              <a:t>专业</a:t>
            </a:r>
            <a:r>
              <a:rPr lang="zh-CN" altLang="en-US" sz="4400" b="1" i="0" dirty="0">
                <a:solidFill>
                  <a:srgbClr val="FF0000"/>
                </a:solidFill>
                <a:effectLst/>
                <a:latin typeface="微软雅黑" panose="020B0503020204020204" pitchFamily="34" charset="-122"/>
                <a:ea typeface="微软雅黑" panose="020B0503020204020204" pitchFamily="34" charset="-122"/>
              </a:rPr>
              <a:t>搜索引擎</a:t>
            </a:r>
            <a:endParaRPr lang="en-US" altLang="zh-CN" sz="4400" b="1" dirty="0">
              <a:solidFill>
                <a:srgbClr val="FF0000"/>
              </a:solidFill>
              <a:latin typeface="微软雅黑" panose="020B0503020204020204" pitchFamily="34" charset="-122"/>
              <a:ea typeface="微软雅黑" panose="020B0503020204020204" pitchFamily="34" charset="-122"/>
            </a:endParaRPr>
          </a:p>
          <a:p>
            <a:pPr lvl="2"/>
            <a:r>
              <a:rPr lang="zh-CN" altLang="en-US" sz="4400" b="1" dirty="0">
                <a:solidFill>
                  <a:srgbClr val="FF0000"/>
                </a:solidFill>
                <a:latin typeface="微软雅黑" panose="020B0503020204020204" pitchFamily="34" charset="-122"/>
                <a:ea typeface="微软雅黑" panose="020B0503020204020204" pitchFamily="34" charset="-122"/>
              </a:rPr>
              <a:t>支持持久化数据，重启自动恢复数据到内存</a:t>
            </a:r>
            <a:endParaRPr lang="en-US" altLang="zh-CN" sz="4400" b="1" dirty="0">
              <a:solidFill>
                <a:srgbClr val="FF0000"/>
              </a:solidFill>
              <a:latin typeface="微软雅黑" panose="020B0503020204020204" pitchFamily="34" charset="-122"/>
              <a:ea typeface="微软雅黑" panose="020B0503020204020204" pitchFamily="34" charset="-122"/>
            </a:endParaRPr>
          </a:p>
          <a:p>
            <a:pPr lvl="1"/>
            <a:r>
              <a:rPr lang="zh-CN" altLang="en-US" sz="4400" b="1" dirty="0">
                <a:solidFill>
                  <a:srgbClr val="FF0000"/>
                </a:solidFill>
                <a:latin typeface="微软雅黑" panose="020B0503020204020204" pitchFamily="34" charset="-122"/>
                <a:ea typeface="微软雅黑" panose="020B0503020204020204" pitchFamily="34" charset="-122"/>
              </a:rPr>
              <a:t>支持索引</a:t>
            </a:r>
            <a:endParaRPr lang="en-US" altLang="zh-CN" sz="4400" b="1" dirty="0">
              <a:solidFill>
                <a:srgbClr val="FF0000"/>
              </a:solidFill>
              <a:latin typeface="微软雅黑" panose="020B0503020204020204" pitchFamily="34" charset="-122"/>
              <a:ea typeface="微软雅黑" panose="020B0503020204020204" pitchFamily="34" charset="-122"/>
            </a:endParaRPr>
          </a:p>
          <a:p>
            <a:pPr lvl="2"/>
            <a:r>
              <a:rPr lang="zh-CN" altLang="en-US" sz="4400" b="1" dirty="0">
                <a:solidFill>
                  <a:srgbClr val="FF0000"/>
                </a:solidFill>
                <a:latin typeface="微软雅黑" panose="020B0503020204020204" pitchFamily="34" charset="-122"/>
                <a:ea typeface="微软雅黑" panose="020B0503020204020204" pitchFamily="34" charset="-122"/>
              </a:rPr>
              <a:t>默认仅支持 </a:t>
            </a:r>
            <a:r>
              <a:rPr lang="en-US" altLang="zh-CN" sz="4400" b="1" dirty="0">
                <a:solidFill>
                  <a:srgbClr val="FF0000"/>
                </a:solidFill>
                <a:latin typeface="微软雅黑" panose="020B0503020204020204" pitchFamily="34" charset="-122"/>
                <a:ea typeface="微软雅黑" panose="020B0503020204020204" pitchFamily="34" charset="-122"/>
              </a:rPr>
              <a:t>HNSW </a:t>
            </a:r>
            <a:r>
              <a:rPr lang="zh-CN" altLang="en-US" sz="4400" b="1" dirty="0">
                <a:solidFill>
                  <a:srgbClr val="FF0000"/>
                </a:solidFill>
                <a:latin typeface="微软雅黑" panose="020B0503020204020204" pitchFamily="34" charset="-122"/>
                <a:ea typeface="微软雅黑" panose="020B0503020204020204" pitchFamily="34" charset="-122"/>
              </a:rPr>
              <a:t>索引（足矣）</a:t>
            </a:r>
            <a:endParaRPr lang="en-US" altLang="zh-CN" sz="4400" b="1" dirty="0">
              <a:solidFill>
                <a:srgbClr val="FF0000"/>
              </a:solidFill>
              <a:latin typeface="微软雅黑" panose="020B0503020204020204" pitchFamily="34" charset="-122"/>
              <a:ea typeface="微软雅黑" panose="020B0503020204020204" pitchFamily="34" charset="-122"/>
            </a:endParaRPr>
          </a:p>
          <a:p>
            <a:pPr lvl="1"/>
            <a:r>
              <a:rPr lang="zh-CN" altLang="en-US" sz="4400" b="1" dirty="0">
                <a:latin typeface="微软雅黑" panose="020B0503020204020204" pitchFamily="34" charset="-122"/>
                <a:ea typeface="微软雅黑" panose="020B0503020204020204" pitchFamily="34" charset="-122"/>
              </a:rPr>
              <a:t>支持</a:t>
            </a:r>
            <a:r>
              <a:rPr lang="en-US" altLang="zh-CN" sz="4400" b="1" dirty="0">
                <a:latin typeface="微软雅黑" panose="020B0503020204020204" pitchFamily="34" charset="-122"/>
                <a:ea typeface="微软雅黑" panose="020B0503020204020204" pitchFamily="34" charset="-122"/>
              </a:rPr>
              <a:t>Metric</a:t>
            </a:r>
            <a:r>
              <a:rPr lang="zh-CN" altLang="en-US" sz="4400" b="1" dirty="0">
                <a:latin typeface="微软雅黑" panose="020B0503020204020204" pitchFamily="34" charset="-122"/>
                <a:ea typeface="微软雅黑" panose="020B0503020204020204" pitchFamily="34" charset="-122"/>
              </a:rPr>
              <a:t>函数</a:t>
            </a:r>
            <a:endParaRPr lang="en-US" altLang="zh-CN" sz="4400" b="1" dirty="0">
              <a:latin typeface="微软雅黑" panose="020B0503020204020204" pitchFamily="34" charset="-122"/>
              <a:ea typeface="微软雅黑" panose="020B0503020204020204" pitchFamily="34" charset="-122"/>
            </a:endParaRPr>
          </a:p>
          <a:p>
            <a:pPr lvl="2"/>
            <a:r>
              <a:rPr lang="en-US" altLang="zh-CN" sz="4400" b="1" dirty="0" err="1">
                <a:latin typeface="微软雅黑" panose="020B0503020204020204" pitchFamily="34" charset="-122"/>
                <a:ea typeface="微软雅黑" panose="020B0503020204020204" pitchFamily="34" charset="-122"/>
              </a:rPr>
              <a:t>CosineDistance</a:t>
            </a:r>
            <a:r>
              <a:rPr lang="zh-CN" altLang="en-US" sz="4400" b="1" dirty="0">
                <a:latin typeface="微软雅黑" panose="020B0503020204020204" pitchFamily="34" charset="-122"/>
                <a:ea typeface="微软雅黑" panose="020B0503020204020204" pitchFamily="34" charset="-122"/>
              </a:rPr>
              <a:t>、</a:t>
            </a:r>
            <a:r>
              <a:rPr lang="en-US" altLang="zh-CN" sz="4400" b="1" dirty="0" err="1">
                <a:latin typeface="微软雅黑" panose="020B0503020204020204" pitchFamily="34" charset="-122"/>
                <a:ea typeface="微软雅黑" panose="020B0503020204020204" pitchFamily="34" charset="-122"/>
              </a:rPr>
              <a:t>dotProduct</a:t>
            </a:r>
            <a:r>
              <a:rPr lang="zh-CN" altLang="en-US" sz="4400" b="1" dirty="0">
                <a:latin typeface="微软雅黑" panose="020B0503020204020204" pitchFamily="34" charset="-122"/>
                <a:ea typeface="微软雅黑" panose="020B0503020204020204" pitchFamily="34" charset="-122"/>
              </a:rPr>
              <a:t>、</a:t>
            </a:r>
            <a:r>
              <a:rPr lang="en-US" altLang="zh-CN" sz="4400" b="1" dirty="0">
                <a:latin typeface="微软雅黑" panose="020B0503020204020204" pitchFamily="34" charset="-122"/>
                <a:ea typeface="微软雅黑" panose="020B0503020204020204" pitchFamily="34" charset="-122"/>
              </a:rPr>
              <a:t>L2Distance</a:t>
            </a:r>
          </a:p>
          <a:p>
            <a:pPr lvl="1"/>
            <a:r>
              <a:rPr lang="zh-CN" altLang="en-US" sz="4400" b="1" dirty="0">
                <a:latin typeface="微软雅黑" panose="020B0503020204020204" pitchFamily="34" charset="-122"/>
                <a:ea typeface="微软雅黑" panose="020B0503020204020204" pitchFamily="34" charset="-122"/>
              </a:rPr>
              <a:t>其他相关</a:t>
            </a:r>
            <a:endParaRPr lang="en-US" altLang="zh-CN" sz="4400" b="1" dirty="0">
              <a:latin typeface="微软雅黑" panose="020B0503020204020204" pitchFamily="34" charset="-122"/>
              <a:ea typeface="微软雅黑" panose="020B0503020204020204" pitchFamily="34" charset="-122"/>
            </a:endParaRPr>
          </a:p>
          <a:p>
            <a:pPr lvl="2"/>
            <a:r>
              <a:rPr lang="en-US" sz="4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qdrant</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en-US" sz="4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qdrant</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a:t>
            </a:r>
            <a:r>
              <a:rPr lang="en-US" sz="4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Qdrant</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 Vector Database for the next generation of AI applications. Also available in the cloud https://cloud.qdrant.io/ --- </a:t>
            </a:r>
            <a:r>
              <a:rPr lang="en-US" sz="4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qdrant</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en-US" sz="4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qdrant：Qdrant</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 </a:t>
            </a:r>
            <a:r>
              <a:rPr lang="zh-CN" alt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用于下一代 </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AI </a:t>
            </a:r>
            <a:r>
              <a:rPr lang="zh-CN" alt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应用程序的矢量数据库。也可在云中使用 </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https://cloud.qdrant.io/ (github.com)</a:t>
            </a:r>
            <a:endParaRPr lang="en-US" altLang="zh-CN" sz="4400" b="1" dirty="0">
              <a:solidFill>
                <a:srgbClr val="0070C0"/>
              </a:solidFill>
              <a:latin typeface="微软雅黑" panose="020B0503020204020204" pitchFamily="34" charset="-122"/>
              <a:ea typeface="微软雅黑" panose="020B0503020204020204" pitchFamily="34" charset="-122"/>
            </a:endParaRPr>
          </a:p>
          <a:p>
            <a:r>
              <a:rPr lang="en-US" altLang="zh-CN" sz="7200" b="1" dirty="0" err="1">
                <a:latin typeface="微软雅黑" panose="020B0503020204020204" pitchFamily="34" charset="-122"/>
                <a:ea typeface="微软雅黑" panose="020B0503020204020204" pitchFamily="34" charset="-122"/>
              </a:rPr>
              <a:t>PostgresSQL</a:t>
            </a:r>
            <a:endParaRPr lang="en-US" altLang="zh-CN" sz="7200" b="1" dirty="0">
              <a:latin typeface="微软雅黑" panose="020B0503020204020204" pitchFamily="34" charset="-122"/>
              <a:ea typeface="微软雅黑" panose="020B0503020204020204" pitchFamily="34" charset="-122"/>
            </a:endParaRPr>
          </a:p>
          <a:p>
            <a:pPr lvl="1"/>
            <a:r>
              <a:rPr lang="zh-CN" altLang="en-US" sz="4400" dirty="0">
                <a:latin typeface="微软雅黑" panose="020B0503020204020204" pitchFamily="34" charset="-122"/>
                <a:ea typeface="微软雅黑" panose="020B0503020204020204" pitchFamily="34" charset="-122"/>
              </a:rPr>
              <a:t>开源传统关系数据库</a:t>
            </a:r>
            <a:r>
              <a:rPr lang="zh-CN" altLang="en-US" sz="4400" dirty="0">
                <a:highlight>
                  <a:srgbClr val="FFFF00"/>
                </a:highlight>
                <a:latin typeface="微软雅黑" panose="020B0503020204020204" pitchFamily="34" charset="-122"/>
                <a:ea typeface="微软雅黑" panose="020B0503020204020204" pitchFamily="34" charset="-122"/>
              </a:rPr>
              <a:t>加持 </a:t>
            </a:r>
            <a:r>
              <a:rPr lang="en-US" altLang="zh-CN" sz="4400" dirty="0" err="1">
                <a:highlight>
                  <a:srgbClr val="FFFF00"/>
                </a:highlight>
                <a:latin typeface="微软雅黑" panose="020B0503020204020204" pitchFamily="34" charset="-122"/>
                <a:ea typeface="微软雅黑" panose="020B0503020204020204" pitchFamily="34" charset="-122"/>
              </a:rPr>
              <a:t>PgVector</a:t>
            </a:r>
            <a:r>
              <a:rPr lang="en-US" altLang="zh-CN" sz="4400" dirty="0">
                <a:highlight>
                  <a:srgbClr val="FFFF00"/>
                </a:highlight>
                <a:latin typeface="微软雅黑" panose="020B0503020204020204" pitchFamily="34" charset="-122"/>
                <a:ea typeface="微软雅黑" panose="020B0503020204020204" pitchFamily="34" charset="-122"/>
              </a:rPr>
              <a:t> </a:t>
            </a:r>
            <a:r>
              <a:rPr lang="zh-CN" altLang="en-US" sz="4400" dirty="0">
                <a:highlight>
                  <a:srgbClr val="FFFF00"/>
                </a:highlight>
                <a:latin typeface="微软雅黑" panose="020B0503020204020204" pitchFamily="34" charset="-122"/>
                <a:ea typeface="微软雅黑" panose="020B0503020204020204" pitchFamily="34" charset="-122"/>
              </a:rPr>
              <a:t>扩展</a:t>
            </a:r>
            <a:endParaRPr lang="en-US" altLang="zh-CN" sz="4400" dirty="0">
              <a:highlight>
                <a:srgbClr val="FFFF00"/>
              </a:highlight>
              <a:latin typeface="微软雅黑" panose="020B0503020204020204" pitchFamily="34" charset="-122"/>
              <a:ea typeface="微软雅黑" panose="020B0503020204020204" pitchFamily="34" charset="-122"/>
            </a:endParaRPr>
          </a:p>
          <a:p>
            <a:pPr lvl="1"/>
            <a:r>
              <a:rPr lang="zh-CN" altLang="en-US" sz="4400" dirty="0">
                <a:latin typeface="微软雅黑" panose="020B0503020204020204" pitchFamily="34" charset="-122"/>
                <a:ea typeface="微软雅黑" panose="020B0503020204020204" pitchFamily="34" charset="-122"/>
              </a:rPr>
              <a:t>支持索引</a:t>
            </a:r>
            <a:endParaRPr lang="en-US" altLang="zh-CN" sz="4400" dirty="0">
              <a:latin typeface="微软雅黑" panose="020B0503020204020204" pitchFamily="34" charset="-122"/>
              <a:ea typeface="微软雅黑" panose="020B0503020204020204" pitchFamily="34" charset="-122"/>
            </a:endParaRPr>
          </a:p>
          <a:p>
            <a:pPr lvl="2"/>
            <a:r>
              <a:rPr lang="en-US" altLang="zh-CN" sz="4400" dirty="0">
                <a:latin typeface="微软雅黑" panose="020B0503020204020204" pitchFamily="34" charset="-122"/>
                <a:ea typeface="微软雅黑" panose="020B0503020204020204" pitchFamily="34" charset="-122"/>
              </a:rPr>
              <a:t>L2 distance: </a:t>
            </a:r>
            <a:r>
              <a:rPr lang="en-US" altLang="zh-CN" sz="4400" dirty="0" err="1">
                <a:latin typeface="微软雅黑" panose="020B0503020204020204" pitchFamily="34" charset="-122"/>
                <a:ea typeface="微软雅黑" panose="020B0503020204020204" pitchFamily="34" charset="-122"/>
              </a:rPr>
              <a:t>ivfflat</a:t>
            </a:r>
            <a:r>
              <a:rPr lang="en-US" altLang="zh-CN" sz="4400" dirty="0">
                <a:latin typeface="微软雅黑" panose="020B0503020204020204" pitchFamily="34" charset="-122"/>
                <a:ea typeface="微软雅黑" panose="020B0503020204020204" pitchFamily="34" charset="-122"/>
              </a:rPr>
              <a:t> vector_l2_ops</a:t>
            </a:r>
          </a:p>
          <a:p>
            <a:pPr lvl="2"/>
            <a:r>
              <a:rPr lang="en-US" altLang="zh-CN" sz="4400" dirty="0">
                <a:latin typeface="微软雅黑" panose="020B0503020204020204" pitchFamily="34" charset="-122"/>
                <a:ea typeface="微软雅黑" panose="020B0503020204020204" pitchFamily="34" charset="-122"/>
              </a:rPr>
              <a:t>Inner product: </a:t>
            </a:r>
            <a:r>
              <a:rPr lang="en-US" altLang="zh-CN" sz="4400" dirty="0" err="1">
                <a:latin typeface="微软雅黑" panose="020B0503020204020204" pitchFamily="34" charset="-122"/>
                <a:ea typeface="微软雅黑" panose="020B0503020204020204" pitchFamily="34" charset="-122"/>
              </a:rPr>
              <a:t>ivfflat</a:t>
            </a:r>
            <a:r>
              <a:rPr lang="en-US" altLang="zh-CN" sz="4400" dirty="0">
                <a:latin typeface="微软雅黑" panose="020B0503020204020204" pitchFamily="34" charset="-122"/>
                <a:ea typeface="微软雅黑" panose="020B0503020204020204" pitchFamily="34" charset="-122"/>
              </a:rPr>
              <a:t> </a:t>
            </a:r>
            <a:r>
              <a:rPr lang="en-US" altLang="zh-CN" sz="4400" dirty="0" err="1">
                <a:latin typeface="微软雅黑" panose="020B0503020204020204" pitchFamily="34" charset="-122"/>
                <a:ea typeface="微软雅黑" panose="020B0503020204020204" pitchFamily="34" charset="-122"/>
              </a:rPr>
              <a:t>vector_ip_ops</a:t>
            </a:r>
            <a:endParaRPr lang="en-US" altLang="zh-CN" sz="4400" dirty="0">
              <a:latin typeface="微软雅黑" panose="020B0503020204020204" pitchFamily="34" charset="-122"/>
              <a:ea typeface="微软雅黑" panose="020B0503020204020204" pitchFamily="34" charset="-122"/>
            </a:endParaRPr>
          </a:p>
          <a:p>
            <a:pPr lvl="2"/>
            <a:r>
              <a:rPr lang="en-US" altLang="zh-CN" sz="4400" dirty="0">
                <a:latin typeface="微软雅黑" panose="020B0503020204020204" pitchFamily="34" charset="-122"/>
                <a:ea typeface="微软雅黑" panose="020B0503020204020204" pitchFamily="34" charset="-122"/>
              </a:rPr>
              <a:t>Cosine distance: </a:t>
            </a:r>
            <a:r>
              <a:rPr lang="en-US" altLang="zh-CN" sz="4400" dirty="0" err="1">
                <a:latin typeface="微软雅黑" panose="020B0503020204020204" pitchFamily="34" charset="-122"/>
                <a:ea typeface="微软雅黑" panose="020B0503020204020204" pitchFamily="34" charset="-122"/>
              </a:rPr>
              <a:t>ivfflat</a:t>
            </a:r>
            <a:r>
              <a:rPr lang="en-US" altLang="zh-CN" sz="4400" dirty="0">
                <a:latin typeface="微软雅黑" panose="020B0503020204020204" pitchFamily="34" charset="-122"/>
                <a:ea typeface="微软雅黑" panose="020B0503020204020204" pitchFamily="34" charset="-122"/>
              </a:rPr>
              <a:t> </a:t>
            </a:r>
            <a:r>
              <a:rPr lang="en-US" altLang="zh-CN" sz="4400" dirty="0" err="1">
                <a:latin typeface="微软雅黑" panose="020B0503020204020204" pitchFamily="34" charset="-122"/>
                <a:ea typeface="微软雅黑" panose="020B0503020204020204" pitchFamily="34" charset="-122"/>
              </a:rPr>
              <a:t>vector_cosine_ops</a:t>
            </a:r>
            <a:endParaRPr lang="en-US" altLang="zh-CN" sz="4400" dirty="0">
              <a:latin typeface="微软雅黑" panose="020B0503020204020204" pitchFamily="34" charset="-122"/>
              <a:ea typeface="微软雅黑" panose="020B0503020204020204" pitchFamily="34" charset="-122"/>
            </a:endParaRPr>
          </a:p>
          <a:p>
            <a:pPr lvl="1"/>
            <a:r>
              <a:rPr lang="zh-CN" altLang="en-US" sz="5600" dirty="0">
                <a:latin typeface="微软雅黑" panose="020B0503020204020204" pitchFamily="34" charset="-122"/>
                <a:ea typeface="微软雅黑" panose="020B0503020204020204" pitchFamily="34" charset="-122"/>
              </a:rPr>
              <a:t>支持</a:t>
            </a:r>
            <a:r>
              <a:rPr lang="en-US" altLang="zh-CN" sz="5600" dirty="0">
                <a:latin typeface="微软雅黑" panose="020B0503020204020204" pitchFamily="34" charset="-122"/>
                <a:ea typeface="微软雅黑" panose="020B0503020204020204" pitchFamily="34" charset="-122"/>
              </a:rPr>
              <a:t>Metric</a:t>
            </a:r>
            <a:r>
              <a:rPr lang="zh-CN" altLang="en-US" sz="5600" dirty="0">
                <a:latin typeface="微软雅黑" panose="020B0503020204020204" pitchFamily="34" charset="-122"/>
                <a:ea typeface="微软雅黑" panose="020B0503020204020204" pitchFamily="34" charset="-122"/>
              </a:rPr>
              <a:t>函数</a:t>
            </a:r>
            <a:endParaRPr lang="en-US" altLang="zh-CN" sz="5600" dirty="0">
              <a:latin typeface="微软雅黑" panose="020B0503020204020204" pitchFamily="34" charset="-122"/>
              <a:ea typeface="微软雅黑" panose="020B0503020204020204" pitchFamily="34" charset="-122"/>
            </a:endParaRPr>
          </a:p>
          <a:p>
            <a:pPr lvl="2"/>
            <a:r>
              <a:rPr lang="en-US" altLang="zh-CN" sz="4400" dirty="0" err="1">
                <a:latin typeface="微软雅黑" panose="020B0503020204020204" pitchFamily="34" charset="-122"/>
                <a:ea typeface="微软雅黑" panose="020B0503020204020204" pitchFamily="34" charset="-122"/>
              </a:rPr>
              <a:t>CosineDistance</a:t>
            </a:r>
            <a:r>
              <a:rPr lang="zh-CN" altLang="en-US" sz="4400" dirty="0">
                <a:latin typeface="微软雅黑" panose="020B0503020204020204" pitchFamily="34" charset="-122"/>
                <a:ea typeface="微软雅黑" panose="020B0503020204020204" pitchFamily="34" charset="-122"/>
              </a:rPr>
              <a:t>、</a:t>
            </a:r>
            <a:r>
              <a:rPr lang="en-US" altLang="zh-CN" sz="4400" dirty="0" err="1">
                <a:latin typeface="微软雅黑" panose="020B0503020204020204" pitchFamily="34" charset="-122"/>
                <a:ea typeface="微软雅黑" panose="020B0503020204020204" pitchFamily="34" charset="-122"/>
              </a:rPr>
              <a:t>dotProduct</a:t>
            </a:r>
            <a:r>
              <a:rPr lang="zh-CN" altLang="en-US" sz="4400" dirty="0">
                <a:latin typeface="微软雅黑" panose="020B0503020204020204" pitchFamily="34" charset="-122"/>
                <a:ea typeface="微软雅黑" panose="020B0503020204020204" pitchFamily="34" charset="-122"/>
              </a:rPr>
              <a:t>、</a:t>
            </a:r>
            <a:r>
              <a:rPr lang="en-US" altLang="zh-CN" sz="4400" dirty="0">
                <a:latin typeface="微软雅黑" panose="020B0503020204020204" pitchFamily="34" charset="-122"/>
                <a:ea typeface="微软雅黑" panose="020B0503020204020204" pitchFamily="34" charset="-122"/>
              </a:rPr>
              <a:t>L2Distance</a:t>
            </a:r>
          </a:p>
          <a:p>
            <a:pPr lvl="1"/>
            <a:r>
              <a:rPr lang="zh-CN" altLang="en-US" sz="4400" dirty="0">
                <a:latin typeface="微软雅黑" panose="020B0503020204020204" pitchFamily="34" charset="-122"/>
                <a:ea typeface="微软雅黑" panose="020B0503020204020204" pitchFamily="34" charset="-122"/>
              </a:rPr>
              <a:t>其他相关</a:t>
            </a:r>
            <a:endParaRPr lang="en-US" altLang="zh-CN" sz="4400" dirty="0">
              <a:latin typeface="微软雅黑" panose="020B0503020204020204" pitchFamily="34" charset="-122"/>
              <a:ea typeface="微软雅黑" panose="020B0503020204020204" pitchFamily="34" charset="-122"/>
            </a:endParaRPr>
          </a:p>
          <a:p>
            <a:pPr lvl="2"/>
            <a:r>
              <a:rPr lang="en-US" sz="4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pgvector</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4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pgvector</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 Open-source vector similarity search for Postgres --- </a:t>
            </a:r>
            <a:r>
              <a:rPr lang="en-US" sz="4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pgvector</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4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pgvector：Postgres</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 </a:t>
            </a:r>
            <a:r>
              <a:rPr lang="zh-CN" alt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的开源向量相似性搜索 </a:t>
            </a:r>
            <a:r>
              <a:rPr lang="en-US" altLang="zh-CN"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github.com)</a:t>
            </a:r>
            <a:endParaRPr lang="en-US" altLang="zh-CN" sz="4400" dirty="0">
              <a:solidFill>
                <a:srgbClr val="0070C0"/>
              </a:solidFill>
              <a:latin typeface="微软雅黑" panose="020B0503020204020204" pitchFamily="34" charset="-122"/>
              <a:ea typeface="微软雅黑" panose="020B0503020204020204" pitchFamily="34" charset="-122"/>
            </a:endParaRPr>
          </a:p>
          <a:p>
            <a:pPr lvl="1"/>
            <a:endParaRPr lang="en-US" altLang="zh-CN" sz="2000" dirty="0">
              <a:latin typeface="微软雅黑" panose="020B0503020204020204" pitchFamily="34" charset="-122"/>
              <a:ea typeface="微软雅黑" panose="020B0503020204020204" pitchFamily="34" charset="-122"/>
            </a:endParaRPr>
          </a:p>
          <a:p>
            <a:pPr lvl="2"/>
            <a:endParaRPr lang="en-US" altLang="zh-CN" sz="1200" dirty="0">
              <a:latin typeface="微软雅黑" panose="020B0503020204020204" pitchFamily="34" charset="-122"/>
              <a:ea typeface="微软雅黑" panose="020B0503020204020204" pitchFamily="34" charset="-122"/>
            </a:endParaRPr>
          </a:p>
          <a:p>
            <a:pPr lvl="2"/>
            <a:endParaRPr lang="en-US" altLang="zh-CN" sz="1200" dirty="0">
              <a:latin typeface="微软雅黑" panose="020B0503020204020204" pitchFamily="34" charset="-122"/>
              <a:ea typeface="微软雅黑" panose="020B0503020204020204" pitchFamily="34" charset="-122"/>
            </a:endParaRPr>
          </a:p>
          <a:p>
            <a:pPr lvl="1"/>
            <a:endParaRPr lang="en-US" altLang="zh-CN" sz="2400"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dirty="0">
              <a:latin typeface="微软雅黑" panose="020B0503020204020204" pitchFamily="34" charset="-122"/>
              <a:ea typeface="微软雅黑" panose="020B0503020204020204" pitchFamily="34" charset="-122"/>
            </a:endParaRPr>
          </a:p>
        </p:txBody>
      </p:sp>
      <p:sp>
        <p:nvSpPr>
          <p:cNvPr id="4" name="Content Placeholder 2">
            <a:extLst>
              <a:ext uri="{FF2B5EF4-FFF2-40B4-BE49-F238E27FC236}">
                <a16:creationId xmlns:a16="http://schemas.microsoft.com/office/drawing/2014/main" id="{0DC02C3A-3077-D01E-61E4-180ACDB43972}"/>
              </a:ext>
            </a:extLst>
          </p:cNvPr>
          <p:cNvSpPr txBox="1">
            <a:spLocks/>
          </p:cNvSpPr>
          <p:nvPr/>
        </p:nvSpPr>
        <p:spPr>
          <a:xfrm>
            <a:off x="5663215" y="681745"/>
            <a:ext cx="6093356" cy="6176255"/>
          </a:xfrm>
          <a:prstGeom prst="rect">
            <a:avLst/>
          </a:prstGeom>
        </p:spPr>
        <p:txBody>
          <a:bodyPr vert="horz" lIns="91440" tIns="45720" rIns="91440" bIns="45720" rtlCol="0">
            <a:normAutofit fontScale="55000" lnSpcReduction="2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altLang="zh-CN" sz="3300" b="1" dirty="0">
                <a:latin typeface="微软雅黑" panose="020B0503020204020204" pitchFamily="34" charset="-122"/>
                <a:ea typeface="微软雅黑" panose="020B0503020204020204" pitchFamily="34" charset="-122"/>
              </a:rPr>
              <a:t>Milvus</a:t>
            </a:r>
          </a:p>
          <a:p>
            <a:pPr lvl="1"/>
            <a:r>
              <a:rPr lang="zh-CN" altLang="en-US" sz="2000" b="1" dirty="0">
                <a:solidFill>
                  <a:srgbClr val="FF0000"/>
                </a:solidFill>
                <a:latin typeface="微软雅黑" panose="020B0503020204020204" pitchFamily="34" charset="-122"/>
                <a:ea typeface="微软雅黑" panose="020B0503020204020204" pitchFamily="34" charset="-122"/>
              </a:rPr>
              <a:t>开源的，高度可扩展且速度极快</a:t>
            </a:r>
            <a:r>
              <a:rPr lang="en-US" altLang="zh-CN" sz="2000" b="1" dirty="0">
                <a:solidFill>
                  <a:srgbClr val="FF0000"/>
                </a:solidFill>
                <a:latin typeface="微软雅黑" panose="020B0503020204020204" pitchFamily="34" charset="-122"/>
                <a:ea typeface="微软雅黑" panose="020B0503020204020204" pitchFamily="34" charset="-122"/>
              </a:rPr>
              <a:t>, </a:t>
            </a:r>
            <a:r>
              <a:rPr lang="zh-CN" altLang="en-US" sz="2000" b="1" dirty="0">
                <a:solidFill>
                  <a:srgbClr val="FF0000"/>
                </a:solidFill>
                <a:latin typeface="微软雅黑" panose="020B0503020204020204" pitchFamily="34" charset="-122"/>
                <a:ea typeface="微软雅黑" panose="020B0503020204020204" pitchFamily="34" charset="-122"/>
              </a:rPr>
              <a:t>最受企业用户欢迎的矢量数据库</a:t>
            </a:r>
            <a:endParaRPr lang="en-US" altLang="zh-CN" sz="2000" b="1" dirty="0">
              <a:solidFill>
                <a:srgbClr val="FF0000"/>
              </a:solidFill>
              <a:latin typeface="微软雅黑" panose="020B0503020204020204" pitchFamily="34" charset="-122"/>
              <a:ea typeface="微软雅黑" panose="020B0503020204020204" pitchFamily="34" charset="-122"/>
            </a:endParaRPr>
          </a:p>
          <a:p>
            <a:pPr lvl="2"/>
            <a:r>
              <a:rPr lang="zh-CN" altLang="en-US" sz="2000" b="1" dirty="0">
                <a:solidFill>
                  <a:srgbClr val="FF0000"/>
                </a:solidFill>
                <a:latin typeface="微软雅黑" panose="020B0503020204020204" pitchFamily="34" charset="-122"/>
                <a:ea typeface="微软雅黑" panose="020B0503020204020204" pitchFamily="34" charset="-122"/>
              </a:rPr>
              <a:t>支持持久化数据，重启自动恢复数据到内存</a:t>
            </a:r>
            <a:endParaRPr lang="en-US" altLang="zh-CN" sz="2000" b="1" dirty="0">
              <a:solidFill>
                <a:srgbClr val="FF0000"/>
              </a:solidFill>
              <a:latin typeface="微软雅黑" panose="020B0503020204020204" pitchFamily="34" charset="-122"/>
              <a:ea typeface="微软雅黑" panose="020B0503020204020204" pitchFamily="34" charset="-122"/>
            </a:endParaRPr>
          </a:p>
          <a:p>
            <a:pPr lvl="2"/>
            <a:r>
              <a:rPr lang="zh-CN" altLang="en-US" sz="2000" b="1" dirty="0">
                <a:solidFill>
                  <a:srgbClr val="FF0000"/>
                </a:solidFill>
                <a:latin typeface="微软雅黑" panose="020B0503020204020204" pitchFamily="34" charset="-122"/>
                <a:ea typeface="微软雅黑" panose="020B0503020204020204" pitchFamily="34" charset="-122"/>
              </a:rPr>
              <a:t>群集下，万亿矢量数据集的毫秒级搜索</a:t>
            </a:r>
            <a:endParaRPr lang="en-US" altLang="zh-CN" sz="2000" b="1" dirty="0">
              <a:solidFill>
                <a:srgbClr val="FF0000"/>
              </a:solidFill>
              <a:latin typeface="微软雅黑" panose="020B0503020204020204" pitchFamily="34" charset="-122"/>
              <a:ea typeface="微软雅黑" panose="020B0503020204020204" pitchFamily="34" charset="-122"/>
            </a:endParaRPr>
          </a:p>
          <a:p>
            <a:pPr lvl="1"/>
            <a:r>
              <a:rPr lang="zh-CN" altLang="en-US" sz="2000" b="1" dirty="0">
                <a:solidFill>
                  <a:srgbClr val="FF0000"/>
                </a:solidFill>
                <a:latin typeface="微软雅黑" panose="020B0503020204020204" pitchFamily="34" charset="-122"/>
                <a:ea typeface="微软雅黑" panose="020B0503020204020204" pitchFamily="34" charset="-122"/>
              </a:rPr>
              <a:t>支持索引</a:t>
            </a:r>
            <a:endParaRPr lang="en-US" altLang="zh-CN" sz="2000" b="1" dirty="0">
              <a:solidFill>
                <a:srgbClr val="FF0000"/>
              </a:solidFill>
              <a:latin typeface="微软雅黑" panose="020B0503020204020204" pitchFamily="34" charset="-122"/>
              <a:ea typeface="微软雅黑" panose="020B0503020204020204" pitchFamily="34" charset="-122"/>
            </a:endParaRPr>
          </a:p>
          <a:p>
            <a:pPr lvl="2"/>
            <a:r>
              <a:rPr lang="zh-CN" altLang="en-US" sz="2000" b="1" dirty="0">
                <a:solidFill>
                  <a:srgbClr val="FF0000"/>
                </a:solidFill>
                <a:latin typeface="微软雅黑" panose="020B0503020204020204" pitchFamily="34" charset="-122"/>
                <a:ea typeface="微软雅黑" panose="020B0503020204020204" pitchFamily="34" charset="-122"/>
              </a:rPr>
              <a:t>支持 </a:t>
            </a:r>
            <a:r>
              <a:rPr lang="en-US" altLang="zh-CN" sz="2000" b="1" dirty="0">
                <a:solidFill>
                  <a:srgbClr val="FF0000"/>
                </a:solidFill>
                <a:latin typeface="微软雅黑" panose="020B0503020204020204" pitchFamily="34" charset="-122"/>
                <a:ea typeface="微软雅黑" panose="020B0503020204020204" pitchFamily="34" charset="-122"/>
              </a:rPr>
              <a:t>HNSW </a:t>
            </a:r>
            <a:r>
              <a:rPr lang="zh-CN" altLang="en-US" sz="2000" b="1" dirty="0">
                <a:solidFill>
                  <a:srgbClr val="FF0000"/>
                </a:solidFill>
                <a:latin typeface="微软雅黑" panose="020B0503020204020204" pitchFamily="34" charset="-122"/>
                <a:ea typeface="微软雅黑" panose="020B0503020204020204" pitchFamily="34" charset="-122"/>
              </a:rPr>
              <a:t>索引等</a:t>
            </a:r>
            <a:endParaRPr lang="en-US" altLang="zh-CN" sz="2000" b="1" dirty="0">
              <a:solidFill>
                <a:srgbClr val="FF0000"/>
              </a:solidFill>
              <a:latin typeface="微软雅黑" panose="020B0503020204020204" pitchFamily="34" charset="-122"/>
              <a:ea typeface="微软雅黑" panose="020B0503020204020204" pitchFamily="34" charset="-122"/>
            </a:endParaRPr>
          </a:p>
          <a:p>
            <a:pPr lvl="1"/>
            <a:r>
              <a:rPr lang="zh-CN" altLang="en-US" sz="2000" b="1" dirty="0">
                <a:latin typeface="微软雅黑" panose="020B0503020204020204" pitchFamily="34" charset="-122"/>
                <a:ea typeface="微软雅黑" panose="020B0503020204020204" pitchFamily="34" charset="-122"/>
              </a:rPr>
              <a:t>支持</a:t>
            </a:r>
            <a:r>
              <a:rPr lang="en-US" altLang="zh-CN" sz="2000" b="1" dirty="0">
                <a:latin typeface="微软雅黑" panose="020B0503020204020204" pitchFamily="34" charset="-122"/>
                <a:ea typeface="微软雅黑" panose="020B0503020204020204" pitchFamily="34" charset="-122"/>
              </a:rPr>
              <a:t>Metric</a:t>
            </a:r>
            <a:r>
              <a:rPr lang="zh-CN" altLang="en-US" sz="2000" b="1" dirty="0">
                <a:latin typeface="微软雅黑" panose="020B0503020204020204" pitchFamily="34" charset="-122"/>
                <a:ea typeface="微软雅黑" panose="020B0503020204020204" pitchFamily="34" charset="-122"/>
              </a:rPr>
              <a:t>函数</a:t>
            </a:r>
            <a:endParaRPr lang="en-US" altLang="zh-CN" sz="2000" b="1" dirty="0">
              <a:latin typeface="微软雅黑" panose="020B0503020204020204" pitchFamily="34" charset="-122"/>
              <a:ea typeface="微软雅黑" panose="020B0503020204020204" pitchFamily="34" charset="-122"/>
            </a:endParaRPr>
          </a:p>
          <a:p>
            <a:pPr lvl="2"/>
            <a:r>
              <a:rPr lang="en-US" altLang="zh-CN" sz="2000" b="1" dirty="0">
                <a:latin typeface="微软雅黑" panose="020B0503020204020204" pitchFamily="34" charset="-122"/>
                <a:ea typeface="微软雅黑" panose="020B0503020204020204" pitchFamily="34" charset="-122"/>
              </a:rPr>
              <a:t>Inner Product</a:t>
            </a:r>
            <a:r>
              <a:rPr lang="zh-CN" altLang="en-US" sz="2000" b="1" dirty="0">
                <a:latin typeface="微软雅黑" panose="020B0503020204020204" pitchFamily="34" charset="-122"/>
                <a:ea typeface="微软雅黑" panose="020B0503020204020204" pitchFamily="34" charset="-122"/>
              </a:rPr>
              <a:t>、</a:t>
            </a:r>
            <a:r>
              <a:rPr lang="en-US" altLang="zh-CN" sz="2000" b="1" dirty="0">
                <a:latin typeface="微软雅黑" panose="020B0503020204020204" pitchFamily="34" charset="-122"/>
                <a:ea typeface="微软雅黑" panose="020B0503020204020204" pitchFamily="34" charset="-122"/>
              </a:rPr>
              <a:t>L2Distance</a:t>
            </a:r>
          </a:p>
          <a:p>
            <a:pPr lvl="1"/>
            <a:r>
              <a:rPr lang="zh-CN" altLang="en-US" sz="2000" b="1" dirty="0">
                <a:latin typeface="微软雅黑" panose="020B0503020204020204" pitchFamily="34" charset="-122"/>
                <a:ea typeface="微软雅黑" panose="020B0503020204020204" pitchFamily="34" charset="-122"/>
              </a:rPr>
              <a:t>其他</a:t>
            </a:r>
            <a:endParaRPr lang="en-US" altLang="zh-CN" sz="2000" b="1" dirty="0">
              <a:latin typeface="微软雅黑" panose="020B0503020204020204" pitchFamily="34" charset="-122"/>
              <a:ea typeface="微软雅黑" panose="020B0503020204020204" pitchFamily="34" charset="-122"/>
            </a:endParaRPr>
          </a:p>
          <a:p>
            <a:pPr lvl="2"/>
            <a:r>
              <a:rPr lang="en-US" sz="2000"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milvus-io/milvus: A cloud-native vector database, storage for next generation AI applications --- milvus-io/milvus：</a:t>
            </a:r>
            <a:r>
              <a:rPr lang="zh-CN" altLang="en-US" sz="2000"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云原生矢量数据库，下一代人工智能应用的存储 </a:t>
            </a:r>
            <a:r>
              <a:rPr lang="en-US" altLang="zh-CN" sz="2000"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a:t>
            </a:r>
            <a:r>
              <a:rPr lang="en-US" sz="2000"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github.com)</a:t>
            </a:r>
            <a:endParaRPr lang="en-US" altLang="zh-CN" sz="2000" dirty="0">
              <a:solidFill>
                <a:srgbClr val="0070C0"/>
              </a:solidFill>
              <a:latin typeface="微软雅黑" panose="020B0503020204020204" pitchFamily="34" charset="-122"/>
              <a:ea typeface="微软雅黑" panose="020B0503020204020204" pitchFamily="34" charset="-122"/>
            </a:endParaRPr>
          </a:p>
          <a:p>
            <a:r>
              <a:rPr lang="en-US" altLang="zh-CN" sz="3300" b="1" dirty="0">
                <a:latin typeface="微软雅黑" panose="020B0503020204020204" pitchFamily="34" charset="-122"/>
                <a:ea typeface="微软雅黑" panose="020B0503020204020204" pitchFamily="34" charset="-122"/>
              </a:rPr>
              <a:t>Redis</a:t>
            </a:r>
          </a:p>
          <a:p>
            <a:pPr lvl="1"/>
            <a:r>
              <a:rPr lang="zh-CN" altLang="en-US" sz="2000" dirty="0">
                <a:latin typeface="微软雅黑" panose="020B0503020204020204" pitchFamily="34" charset="-122"/>
                <a:ea typeface="微软雅黑" panose="020B0503020204020204" pitchFamily="34" charset="-122"/>
              </a:rPr>
              <a:t>开源 </a:t>
            </a:r>
            <a:r>
              <a:rPr lang="en-US" altLang="zh-CN" sz="2000" dirty="0">
                <a:latin typeface="微软雅黑" panose="020B0503020204020204" pitchFamily="34" charset="-122"/>
                <a:ea typeface="微软雅黑" panose="020B0503020204020204" pitchFamily="34" charset="-122"/>
              </a:rPr>
              <a:t>New/No SQL </a:t>
            </a:r>
            <a:r>
              <a:rPr lang="zh-CN" altLang="en-US" sz="2000" dirty="0">
                <a:highlight>
                  <a:srgbClr val="FFFF00"/>
                </a:highlight>
                <a:latin typeface="微软雅黑" panose="020B0503020204020204" pitchFamily="34" charset="-122"/>
                <a:ea typeface="微软雅黑" panose="020B0503020204020204" pitchFamily="34" charset="-122"/>
              </a:rPr>
              <a:t>加持 </a:t>
            </a:r>
            <a:r>
              <a:rPr lang="en-US" altLang="zh-CN" sz="2000" dirty="0" err="1">
                <a:highlight>
                  <a:srgbClr val="FFFF00"/>
                </a:highlight>
                <a:latin typeface="微软雅黑" panose="020B0503020204020204" pitchFamily="34" charset="-122"/>
                <a:ea typeface="微软雅黑" panose="020B0503020204020204" pitchFamily="34" charset="-122"/>
              </a:rPr>
              <a:t>RediSeach</a:t>
            </a:r>
            <a:r>
              <a:rPr lang="en-US" altLang="zh-CN" sz="2000" dirty="0">
                <a:highlight>
                  <a:srgbClr val="FFFF00"/>
                </a:highlight>
                <a:latin typeface="微软雅黑" panose="020B0503020204020204" pitchFamily="34" charset="-122"/>
                <a:ea typeface="微软雅黑" panose="020B0503020204020204" pitchFamily="34" charset="-122"/>
              </a:rPr>
              <a:t> </a:t>
            </a:r>
            <a:r>
              <a:rPr lang="zh-CN" altLang="en-US" sz="2000" dirty="0">
                <a:highlight>
                  <a:srgbClr val="FFFF00"/>
                </a:highlight>
                <a:latin typeface="微软雅黑" panose="020B0503020204020204" pitchFamily="34" charset="-122"/>
                <a:ea typeface="微软雅黑" panose="020B0503020204020204" pitchFamily="34" charset="-122"/>
              </a:rPr>
              <a:t>模块</a:t>
            </a:r>
            <a:endParaRPr lang="en-US" altLang="zh-CN" sz="2000" dirty="0">
              <a:highlight>
                <a:srgbClr val="FFFF00"/>
              </a:highlight>
              <a:latin typeface="微软雅黑" panose="020B0503020204020204" pitchFamily="34" charset="-122"/>
              <a:ea typeface="微软雅黑" panose="020B0503020204020204" pitchFamily="34" charset="-122"/>
            </a:endParaRPr>
          </a:p>
          <a:p>
            <a:pPr lvl="1"/>
            <a:r>
              <a:rPr lang="zh-CN" altLang="en-US" sz="2000" dirty="0">
                <a:latin typeface="微软雅黑" panose="020B0503020204020204" pitchFamily="34" charset="-122"/>
                <a:ea typeface="微软雅黑" panose="020B0503020204020204" pitchFamily="34" charset="-122"/>
              </a:rPr>
              <a:t>支持索引</a:t>
            </a:r>
            <a:endParaRPr lang="en-US" altLang="zh-CN" sz="2000" dirty="0">
              <a:latin typeface="微软雅黑" panose="020B0503020204020204" pitchFamily="34" charset="-122"/>
              <a:ea typeface="微软雅黑" panose="020B0503020204020204" pitchFamily="34" charset="-122"/>
            </a:endParaRPr>
          </a:p>
          <a:p>
            <a:pPr lvl="2"/>
            <a:r>
              <a:rPr lang="en-US" altLang="zh-CN" sz="2000" dirty="0">
                <a:latin typeface="微软雅黑" panose="020B0503020204020204" pitchFamily="34" charset="-122"/>
                <a:ea typeface="微软雅黑" panose="020B0503020204020204" pitchFamily="34" charset="-122"/>
              </a:rPr>
              <a:t>FLAT </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IVF_FLAT</a:t>
            </a:r>
            <a:r>
              <a:rPr lang="zh-CN" altLang="en-US" sz="2000" dirty="0">
                <a:latin typeface="微软雅黑" panose="020B0503020204020204" pitchFamily="34" charset="-122"/>
                <a:ea typeface="微软雅黑" panose="020B0503020204020204" pitchFamily="34" charset="-122"/>
              </a:rPr>
              <a:t>）</a:t>
            </a:r>
            <a:endParaRPr lang="en-US" altLang="zh-CN" sz="2000" dirty="0">
              <a:latin typeface="微软雅黑" panose="020B0503020204020204" pitchFamily="34" charset="-122"/>
              <a:ea typeface="微软雅黑" panose="020B0503020204020204" pitchFamily="34" charset="-122"/>
            </a:endParaRPr>
          </a:p>
          <a:p>
            <a:pPr lvl="2"/>
            <a:r>
              <a:rPr lang="en-US" altLang="zh-CN" sz="2000" dirty="0">
                <a:latin typeface="微软雅黑" panose="020B0503020204020204" pitchFamily="34" charset="-122"/>
                <a:ea typeface="微软雅黑" panose="020B0503020204020204" pitchFamily="34" charset="-122"/>
              </a:rPr>
              <a:t>HNSW (</a:t>
            </a:r>
            <a:r>
              <a:rPr lang="en-US" sz="2000" dirty="0">
                <a:latin typeface="微软雅黑" panose="020B0503020204020204" pitchFamily="34" charset="-122"/>
                <a:ea typeface="微软雅黑" panose="020B0503020204020204" pitchFamily="34" charset="-122"/>
              </a:rPr>
              <a:t>Hierarchical Small World Graph)</a:t>
            </a:r>
          </a:p>
          <a:p>
            <a:pPr lvl="1"/>
            <a:r>
              <a:rPr lang="zh-CN" altLang="en-US" sz="2000" dirty="0">
                <a:latin typeface="微软雅黑" panose="020B0503020204020204" pitchFamily="34" charset="-122"/>
                <a:ea typeface="微软雅黑" panose="020B0503020204020204" pitchFamily="34" charset="-122"/>
              </a:rPr>
              <a:t>支持</a:t>
            </a:r>
            <a:r>
              <a:rPr lang="en-US" altLang="zh-CN" sz="2000" dirty="0">
                <a:latin typeface="微软雅黑" panose="020B0503020204020204" pitchFamily="34" charset="-122"/>
                <a:ea typeface="微软雅黑" panose="020B0503020204020204" pitchFamily="34" charset="-122"/>
              </a:rPr>
              <a:t>Metric</a:t>
            </a:r>
            <a:r>
              <a:rPr lang="zh-CN" altLang="en-US" sz="2000" dirty="0">
                <a:latin typeface="微软雅黑" panose="020B0503020204020204" pitchFamily="34" charset="-122"/>
                <a:ea typeface="微软雅黑" panose="020B0503020204020204" pitchFamily="34" charset="-122"/>
              </a:rPr>
              <a:t>函数</a:t>
            </a:r>
            <a:endParaRPr lang="en-US" altLang="zh-CN" sz="2000" dirty="0">
              <a:latin typeface="微软雅黑" panose="020B0503020204020204" pitchFamily="34" charset="-122"/>
              <a:ea typeface="微软雅黑" panose="020B0503020204020204" pitchFamily="34" charset="-122"/>
            </a:endParaRPr>
          </a:p>
          <a:p>
            <a:pPr lvl="2"/>
            <a:r>
              <a:rPr lang="en-US" altLang="zh-CN" sz="2000" dirty="0" err="1">
                <a:latin typeface="微软雅黑" panose="020B0503020204020204" pitchFamily="34" charset="-122"/>
                <a:ea typeface="微软雅黑" panose="020B0503020204020204" pitchFamily="34" charset="-122"/>
              </a:rPr>
              <a:t>CosineDistance</a:t>
            </a:r>
            <a:r>
              <a:rPr lang="zh-CN" altLang="en-US" sz="2000" dirty="0">
                <a:latin typeface="微软雅黑" panose="020B0503020204020204" pitchFamily="34" charset="-122"/>
                <a:ea typeface="微软雅黑" panose="020B0503020204020204" pitchFamily="34" charset="-122"/>
              </a:rPr>
              <a:t>、</a:t>
            </a:r>
            <a:r>
              <a:rPr lang="en-US" altLang="zh-CN" sz="2000" dirty="0" err="1">
                <a:latin typeface="微软雅黑" panose="020B0503020204020204" pitchFamily="34" charset="-122"/>
                <a:ea typeface="微软雅黑" panose="020B0503020204020204" pitchFamily="34" charset="-122"/>
              </a:rPr>
              <a:t>dotProduct</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L2Distance</a:t>
            </a:r>
          </a:p>
          <a:p>
            <a:pPr lvl="1"/>
            <a:r>
              <a:rPr lang="zh-CN" altLang="en-US" sz="2000" dirty="0">
                <a:latin typeface="微软雅黑" panose="020B0503020204020204" pitchFamily="34" charset="-122"/>
                <a:ea typeface="微软雅黑" panose="020B0503020204020204" pitchFamily="34" charset="-122"/>
              </a:rPr>
              <a:t>其他</a:t>
            </a:r>
            <a:endParaRPr lang="en-US" altLang="zh-CN" sz="2000" dirty="0">
              <a:latin typeface="微软雅黑" panose="020B0503020204020204" pitchFamily="34" charset="-122"/>
              <a:ea typeface="微软雅黑" panose="020B0503020204020204" pitchFamily="34" charset="-122"/>
            </a:endParaRPr>
          </a:p>
          <a:p>
            <a:pPr lvl="2"/>
            <a:r>
              <a:rPr lang="en-US" sz="2000" dirty="0">
                <a:solidFill>
                  <a:srgbClr val="0070C0"/>
                </a:solidFill>
                <a:latin typeface="微软雅黑" panose="020B0503020204020204" pitchFamily="34" charset="-122"/>
                <a:ea typeface="微软雅黑" panose="020B0503020204020204" pitchFamily="34" charset="-122"/>
                <a:hlinkClick r:id="rId5">
                  <a:extLst>
                    <a:ext uri="{A12FA001-AC4F-418D-AE19-62706E023703}">
                      <ahyp:hlinkClr xmlns:ahyp="http://schemas.microsoft.com/office/drawing/2018/hyperlinkcolor" val="tx"/>
                    </a:ext>
                  </a:extLst>
                </a:hlinkClick>
              </a:rPr>
              <a:t>Vector similarity | Redis --- </a:t>
            </a:r>
            <a:r>
              <a:rPr lang="zh-CN" altLang="en-US" sz="2000" dirty="0">
                <a:solidFill>
                  <a:srgbClr val="0070C0"/>
                </a:solidFill>
                <a:latin typeface="微软雅黑" panose="020B0503020204020204" pitchFamily="34" charset="-122"/>
                <a:ea typeface="微软雅黑" panose="020B0503020204020204" pitchFamily="34" charset="-122"/>
                <a:hlinkClick r:id="rId5">
                  <a:extLst>
                    <a:ext uri="{A12FA001-AC4F-418D-AE19-62706E023703}">
                      <ahyp:hlinkClr xmlns:ahyp="http://schemas.microsoft.com/office/drawing/2018/hyperlinkcolor" val="tx"/>
                    </a:ext>
                  </a:extLst>
                </a:hlinkClick>
              </a:rPr>
              <a:t>向量相似度 </a:t>
            </a:r>
            <a:r>
              <a:rPr lang="en-US" altLang="zh-CN" sz="2000" dirty="0">
                <a:solidFill>
                  <a:srgbClr val="0070C0"/>
                </a:solidFill>
                <a:latin typeface="微软雅黑" panose="020B0503020204020204" pitchFamily="34" charset="-122"/>
                <a:ea typeface="微软雅黑" panose="020B0503020204020204" pitchFamily="34" charset="-122"/>
                <a:hlinkClick r:id="rId5">
                  <a:extLst>
                    <a:ext uri="{A12FA001-AC4F-418D-AE19-62706E023703}">
                      <ahyp:hlinkClr xmlns:ahyp="http://schemas.microsoft.com/office/drawing/2018/hyperlinkcolor" val="tx"/>
                    </a:ext>
                  </a:extLst>
                </a:hlinkClick>
              </a:rPr>
              <a:t>|</a:t>
            </a:r>
            <a:r>
              <a:rPr lang="zh-CN" altLang="en-US" sz="2000" dirty="0">
                <a:solidFill>
                  <a:srgbClr val="0070C0"/>
                </a:solidFill>
                <a:latin typeface="微软雅黑" panose="020B0503020204020204" pitchFamily="34" charset="-122"/>
                <a:ea typeface="微软雅黑" panose="020B0503020204020204" pitchFamily="34" charset="-122"/>
                <a:hlinkClick r:id="rId5">
                  <a:extLst>
                    <a:ext uri="{A12FA001-AC4F-418D-AE19-62706E023703}">
                      <ahyp:hlinkClr xmlns:ahyp="http://schemas.microsoft.com/office/drawing/2018/hyperlinkcolor" val="tx"/>
                    </a:ext>
                  </a:extLst>
                </a:hlinkClick>
              </a:rPr>
              <a:t>雷迪斯</a:t>
            </a:r>
            <a:endParaRPr lang="en-US" altLang="zh-CN" sz="2000" dirty="0">
              <a:solidFill>
                <a:srgbClr val="0070C0"/>
              </a:solidFill>
              <a:latin typeface="微软雅黑" panose="020B0503020204020204" pitchFamily="34" charset="-122"/>
              <a:ea typeface="微软雅黑" panose="020B0503020204020204" pitchFamily="34" charset="-122"/>
            </a:endParaRPr>
          </a:p>
          <a:p>
            <a:pPr lvl="1"/>
            <a:r>
              <a:rPr lang="zh-CN" altLang="en-US" sz="1900" b="1" dirty="0">
                <a:solidFill>
                  <a:srgbClr val="FF0000"/>
                </a:solidFill>
                <a:latin typeface="微软雅黑" panose="020B0503020204020204" pitchFamily="34" charset="-122"/>
                <a:ea typeface="微软雅黑" panose="020B0503020204020204" pitchFamily="34" charset="-122"/>
              </a:rPr>
              <a:t>内存数据库</a:t>
            </a:r>
            <a:endParaRPr lang="en-US" altLang="zh-CN" sz="1900" b="1" dirty="0">
              <a:solidFill>
                <a:srgbClr val="FF0000"/>
              </a:solidFill>
              <a:latin typeface="微软雅黑" panose="020B0503020204020204" pitchFamily="34" charset="-122"/>
              <a:ea typeface="微软雅黑" panose="020B0503020204020204" pitchFamily="34" charset="-122"/>
            </a:endParaRPr>
          </a:p>
          <a:p>
            <a:pPr lvl="2"/>
            <a:r>
              <a:rPr lang="zh-CN" altLang="en-US" sz="1900" b="1" dirty="0">
                <a:solidFill>
                  <a:srgbClr val="FF0000"/>
                </a:solidFill>
                <a:latin typeface="微软雅黑" panose="020B0503020204020204" pitchFamily="34" charset="-122"/>
                <a:ea typeface="微软雅黑" panose="020B0503020204020204" pitchFamily="34" charset="-122"/>
              </a:rPr>
              <a:t>重启后数据消失、密码消失</a:t>
            </a:r>
            <a:endParaRPr lang="en-US" altLang="zh-CN" sz="1900" b="1" dirty="0">
              <a:solidFill>
                <a:srgbClr val="FF0000"/>
              </a:solidFill>
              <a:latin typeface="微软雅黑" panose="020B0503020204020204" pitchFamily="34" charset="-122"/>
              <a:ea typeface="微软雅黑" panose="020B0503020204020204" pitchFamily="34" charset="-122"/>
            </a:endParaRPr>
          </a:p>
          <a:p>
            <a:pPr lvl="2"/>
            <a:r>
              <a:rPr lang="zh-CN" altLang="en-US" sz="1900" b="1" dirty="0">
                <a:solidFill>
                  <a:srgbClr val="FF0000"/>
                </a:solidFill>
                <a:latin typeface="微软雅黑" panose="020B0503020204020204" pitchFamily="34" charset="-122"/>
                <a:ea typeface="微软雅黑" panose="020B0503020204020204" pitchFamily="34" charset="-122"/>
              </a:rPr>
              <a:t>请自行实现持久化、双写到数据库</a:t>
            </a:r>
            <a:endParaRPr lang="en-US" sz="1900" b="1" dirty="0">
              <a:solidFill>
                <a:srgbClr val="FF0000"/>
              </a:solidFill>
              <a:latin typeface="微软雅黑" panose="020B0503020204020204" pitchFamily="34" charset="-122"/>
              <a:ea typeface="微软雅黑" panose="020B0503020204020204" pitchFamily="34" charset="-122"/>
            </a:endParaRPr>
          </a:p>
          <a:p>
            <a:pPr lvl="1"/>
            <a:endParaRPr lang="en-US" altLang="zh-CN" sz="2000" dirty="0">
              <a:latin typeface="微软雅黑" panose="020B0503020204020204" pitchFamily="34" charset="-122"/>
              <a:ea typeface="微软雅黑" panose="020B0503020204020204" pitchFamily="34" charset="-122"/>
            </a:endParaRPr>
          </a:p>
          <a:p>
            <a:pPr lvl="2"/>
            <a:endParaRPr lang="en-US" altLang="zh-CN" sz="1200" dirty="0">
              <a:latin typeface="微软雅黑" panose="020B0503020204020204" pitchFamily="34" charset="-122"/>
              <a:ea typeface="微软雅黑" panose="020B0503020204020204" pitchFamily="34" charset="-122"/>
            </a:endParaRPr>
          </a:p>
          <a:p>
            <a:pPr lvl="2"/>
            <a:endParaRPr lang="en-US" altLang="zh-CN" sz="1200" dirty="0">
              <a:latin typeface="微软雅黑" panose="020B0503020204020204" pitchFamily="34" charset="-122"/>
              <a:ea typeface="微软雅黑" panose="020B0503020204020204" pitchFamily="34" charset="-122"/>
            </a:endParaRPr>
          </a:p>
          <a:p>
            <a:pPr lvl="1"/>
            <a:endParaRPr lang="en-US" altLang="zh-CN" sz="2400"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8031846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EEA9D-FE43-0401-CC55-5EE96919C0A6}"/>
              </a:ext>
            </a:extLst>
          </p:cNvPr>
          <p:cNvSpPr>
            <a:spLocks noGrp="1"/>
          </p:cNvSpPr>
          <p:nvPr>
            <p:ph type="title"/>
          </p:nvPr>
        </p:nvSpPr>
        <p:spPr>
          <a:xfrm>
            <a:off x="838200" y="1"/>
            <a:ext cx="10515600" cy="470262"/>
          </a:xfrm>
        </p:spPr>
        <p:txBody>
          <a:bodyPr>
            <a:normAutofit fontScale="90000"/>
          </a:bodyPr>
          <a:lstStyle/>
          <a:p>
            <a:r>
              <a:rPr lang="zh-CN" altLang="en-US" sz="2800" b="1" dirty="0">
                <a:latin typeface="微软雅黑" panose="020B0503020204020204" pitchFamily="34" charset="-122"/>
                <a:ea typeface="微软雅黑" panose="020B0503020204020204" pitchFamily="34" charset="-122"/>
              </a:rPr>
              <a:t>研发工具及生态</a:t>
            </a:r>
            <a:endParaRPr lang="en-US" sz="2800"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549C7560-6863-F9F4-F781-6D12D9F467A8}"/>
              </a:ext>
            </a:extLst>
          </p:cNvPr>
          <p:cNvSpPr>
            <a:spLocks noGrp="1"/>
          </p:cNvSpPr>
          <p:nvPr>
            <p:ph idx="1"/>
          </p:nvPr>
        </p:nvSpPr>
        <p:spPr>
          <a:xfrm>
            <a:off x="357051" y="470263"/>
            <a:ext cx="11521440" cy="6287587"/>
          </a:xfrm>
        </p:spPr>
        <p:txBody>
          <a:bodyPr>
            <a:normAutofit fontScale="25000" lnSpcReduction="20000"/>
          </a:bodyPr>
          <a:lstStyle/>
          <a:p>
            <a:r>
              <a:rPr lang="en-US" altLang="zh-CN" sz="7200" b="1" dirty="0">
                <a:latin typeface="微软雅黑" panose="020B0503020204020204" pitchFamily="34" charset="-122"/>
                <a:ea typeface="微软雅黑" panose="020B0503020204020204" pitchFamily="34" charset="-122"/>
              </a:rPr>
              <a:t>.</a:t>
            </a:r>
            <a:r>
              <a:rPr lang="en-US" altLang="zh-CN" sz="4800" b="1" dirty="0">
                <a:latin typeface="微软雅黑" panose="020B0503020204020204" pitchFamily="34" charset="-122"/>
                <a:ea typeface="微软雅黑" panose="020B0503020204020204" pitchFamily="34" charset="-122"/>
              </a:rPr>
              <a:t>NET </a:t>
            </a:r>
            <a:r>
              <a:rPr lang="zh-CN" altLang="en-US" sz="4800" b="1" dirty="0">
                <a:latin typeface="微软雅黑" panose="020B0503020204020204" pitchFamily="34" charset="-122"/>
                <a:ea typeface="微软雅黑" panose="020B0503020204020204" pitchFamily="34" charset="-122"/>
              </a:rPr>
              <a:t>技术栈 </a:t>
            </a:r>
            <a:r>
              <a:rPr lang="en-US" altLang="zh-CN" sz="4800" b="1" dirty="0">
                <a:latin typeface="微软雅黑" panose="020B0503020204020204" pitchFamily="34" charset="-122"/>
                <a:ea typeface="微软雅黑" panose="020B0503020204020204" pitchFamily="34" charset="-122"/>
              </a:rPr>
              <a:t>+ VS 2022 + Local + Windows </a:t>
            </a:r>
            <a:r>
              <a:rPr lang="zh-CN" altLang="en-US" sz="4800" b="1" dirty="0">
                <a:latin typeface="微软雅黑" panose="020B0503020204020204" pitchFamily="34" charset="-122"/>
                <a:ea typeface="微软雅黑" panose="020B0503020204020204" pitchFamily="34" charset="-122"/>
              </a:rPr>
              <a:t>（运行时：</a:t>
            </a:r>
            <a:r>
              <a:rPr lang="en-US" altLang="zh-CN" sz="4800" b="1" dirty="0">
                <a:latin typeface="微软雅黑" panose="020B0503020204020204" pitchFamily="34" charset="-122"/>
                <a:ea typeface="微软雅黑" panose="020B0503020204020204" pitchFamily="34" charset="-122"/>
              </a:rPr>
              <a:t>Linux</a:t>
            </a:r>
            <a:r>
              <a:rPr lang="zh-CN" altLang="en-US" sz="4800" b="1" dirty="0">
                <a:latin typeface="微软雅黑" panose="020B0503020204020204" pitchFamily="34" charset="-122"/>
                <a:ea typeface="微软雅黑" panose="020B0503020204020204" pitchFamily="34" charset="-122"/>
              </a:rPr>
              <a:t>）（主要用于向量检索性能测试）</a:t>
            </a:r>
            <a:endParaRPr lang="en-US" altLang="zh-CN" sz="4800" b="1" dirty="0">
              <a:latin typeface="微软雅黑" panose="020B0503020204020204" pitchFamily="34" charset="-122"/>
              <a:ea typeface="微软雅黑" panose="020B0503020204020204" pitchFamily="34" charset="-122"/>
            </a:endParaRPr>
          </a:p>
          <a:p>
            <a:pPr lvl="1"/>
            <a:r>
              <a:rPr lang="zh-CN" altLang="en-US" sz="4400" dirty="0">
                <a:highlight>
                  <a:srgbClr val="FFFF00"/>
                </a:highlight>
                <a:latin typeface="微软雅黑" panose="020B0503020204020204" pitchFamily="34" charset="-122"/>
                <a:ea typeface="微软雅黑" panose="020B0503020204020204" pitchFamily="34" charset="-122"/>
              </a:rPr>
              <a:t>用于封装 </a:t>
            </a:r>
            <a:r>
              <a:rPr lang="en-US" altLang="zh-CN" sz="4400" dirty="0" err="1">
                <a:highlight>
                  <a:srgbClr val="FFFF00"/>
                </a:highlight>
                <a:latin typeface="微软雅黑" panose="020B0503020204020204" pitchFamily="34" charset="-122"/>
                <a:ea typeface="微软雅黑" panose="020B0503020204020204" pitchFamily="34" charset="-122"/>
              </a:rPr>
              <a:t>WebApi</a:t>
            </a:r>
            <a:r>
              <a:rPr lang="en-US" altLang="zh-CN" sz="4400" dirty="0">
                <a:highlight>
                  <a:srgbClr val="FFFF00"/>
                </a:highlight>
                <a:latin typeface="微软雅黑" panose="020B0503020204020204" pitchFamily="34" charset="-122"/>
                <a:ea typeface="微软雅黑" panose="020B0503020204020204" pitchFamily="34" charset="-122"/>
              </a:rPr>
              <a:t> </a:t>
            </a:r>
            <a:r>
              <a:rPr lang="zh-CN" altLang="en-US" sz="4400" dirty="0">
                <a:highlight>
                  <a:srgbClr val="FFFF00"/>
                </a:highlight>
                <a:latin typeface="微软雅黑" panose="020B0503020204020204" pitchFamily="34" charset="-122"/>
                <a:ea typeface="微软雅黑" panose="020B0503020204020204" pitchFamily="34" charset="-122"/>
              </a:rPr>
              <a:t>压测、</a:t>
            </a:r>
            <a:r>
              <a:rPr lang="en-US" sz="4400" dirty="0" err="1">
                <a:highlight>
                  <a:srgbClr val="FFFF00"/>
                </a:highlight>
                <a:latin typeface="微软雅黑" panose="020B0503020204020204" pitchFamily="34" charset="-122"/>
                <a:ea typeface="微软雅黑" panose="020B0503020204020204" pitchFamily="34" charset="-122"/>
              </a:rPr>
              <a:t>BenchmarkDotNet</a:t>
            </a:r>
            <a:r>
              <a:rPr lang="en-US" sz="4400" dirty="0">
                <a:highlight>
                  <a:srgbClr val="FFFF00"/>
                </a:highlight>
                <a:latin typeface="微软雅黑" panose="020B0503020204020204" pitchFamily="34" charset="-122"/>
                <a:ea typeface="微软雅黑" panose="020B0503020204020204" pitchFamily="34" charset="-122"/>
              </a:rPr>
              <a:t> </a:t>
            </a:r>
            <a:r>
              <a:rPr lang="zh-CN" altLang="en-US" sz="4400" dirty="0">
                <a:highlight>
                  <a:srgbClr val="FFFF00"/>
                </a:highlight>
                <a:latin typeface="微软雅黑" panose="020B0503020204020204" pitchFamily="34" charset="-122"/>
                <a:ea typeface="微软雅黑" panose="020B0503020204020204" pitchFamily="34" charset="-122"/>
              </a:rPr>
              <a:t>单元性能测试</a:t>
            </a:r>
            <a:endParaRPr lang="en-US" altLang="zh-CN" sz="4400" dirty="0">
              <a:highlight>
                <a:srgbClr val="FFFF00"/>
              </a:highlight>
              <a:latin typeface="微软雅黑" panose="020B0503020204020204" pitchFamily="34" charset="-122"/>
              <a:ea typeface="微软雅黑" panose="020B0503020204020204" pitchFamily="34" charset="-122"/>
            </a:endParaRPr>
          </a:p>
          <a:p>
            <a:pPr lvl="1"/>
            <a:r>
              <a:rPr lang="en-US" altLang="zh-CN" sz="4400" dirty="0" err="1">
                <a:latin typeface="微软雅黑" panose="020B0503020204020204" pitchFamily="34" charset="-122"/>
                <a:ea typeface="微软雅黑" panose="020B0503020204020204" pitchFamily="34" charset="-122"/>
              </a:rPr>
              <a:t>PgSQL</a:t>
            </a:r>
            <a:r>
              <a:rPr lang="en-US" altLang="zh-CN" sz="4400" dirty="0">
                <a:latin typeface="微软雅黑" panose="020B0503020204020204" pitchFamily="34" charset="-122"/>
                <a:ea typeface="微软雅黑" panose="020B0503020204020204" pitchFamily="34" charset="-122"/>
              </a:rPr>
              <a:t> </a:t>
            </a:r>
            <a:r>
              <a:rPr lang="zh-CN" altLang="en-US" sz="4400" dirty="0">
                <a:latin typeface="微软雅黑" panose="020B0503020204020204" pitchFamily="34" charset="-122"/>
                <a:ea typeface="微软雅黑" panose="020B0503020204020204" pitchFamily="34" charset="-122"/>
              </a:rPr>
              <a:t>向量数据库检索引用 </a:t>
            </a:r>
            <a:r>
              <a:rPr lang="en-US" altLang="zh-CN" sz="4400" dirty="0" err="1">
                <a:latin typeface="微软雅黑" panose="020B0503020204020204" pitchFamily="34" charset="-122"/>
                <a:ea typeface="微软雅黑" panose="020B0503020204020204" pitchFamily="34" charset="-122"/>
              </a:rPr>
              <a:t>Nuget</a:t>
            </a:r>
            <a:r>
              <a:rPr lang="zh-CN" altLang="en-US" sz="4400" dirty="0">
                <a:latin typeface="微软雅黑" panose="020B0503020204020204" pitchFamily="34" charset="-122"/>
                <a:ea typeface="微软雅黑" panose="020B0503020204020204" pitchFamily="34" charset="-122"/>
              </a:rPr>
              <a:t>：</a:t>
            </a:r>
            <a:r>
              <a:rPr lang="en-US" sz="4400" dirty="0" err="1">
                <a:latin typeface="微软雅黑" panose="020B0503020204020204" pitchFamily="34" charset="-122"/>
                <a:ea typeface="微软雅黑" panose="020B0503020204020204" pitchFamily="34" charset="-122"/>
              </a:rPr>
              <a:t>Npgsql</a:t>
            </a:r>
            <a:r>
              <a:rPr lang="zh-CN" altLang="en-US" sz="4400" dirty="0">
                <a:latin typeface="微软雅黑" panose="020B0503020204020204" pitchFamily="34" charset="-122"/>
                <a:ea typeface="微软雅黑" panose="020B0503020204020204" pitchFamily="34" charset="-122"/>
              </a:rPr>
              <a:t>，</a:t>
            </a:r>
            <a:r>
              <a:rPr lang="en-US" altLang="zh-CN" sz="4400" dirty="0" err="1">
                <a:highlight>
                  <a:srgbClr val="FFFF00"/>
                </a:highlight>
                <a:latin typeface="微软雅黑" panose="020B0503020204020204" pitchFamily="34" charset="-122"/>
                <a:ea typeface="微软雅黑" panose="020B0503020204020204" pitchFamily="34" charset="-122"/>
              </a:rPr>
              <a:t>PgVector</a:t>
            </a:r>
            <a:endParaRPr lang="en-US" altLang="zh-CN" sz="4400" dirty="0">
              <a:highlight>
                <a:srgbClr val="FFFF00"/>
              </a:highlight>
              <a:latin typeface="微软雅黑" panose="020B0503020204020204" pitchFamily="34" charset="-122"/>
              <a:ea typeface="微软雅黑" panose="020B0503020204020204" pitchFamily="34" charset="-122"/>
            </a:endParaRPr>
          </a:p>
          <a:p>
            <a:pPr lvl="1"/>
            <a:r>
              <a:rPr lang="en-US" altLang="zh-CN" sz="4400" dirty="0" err="1">
                <a:latin typeface="微软雅黑" panose="020B0503020204020204" pitchFamily="34" charset="-122"/>
                <a:ea typeface="微软雅黑" panose="020B0503020204020204" pitchFamily="34" charset="-122"/>
              </a:rPr>
              <a:t>RediSearch</a:t>
            </a:r>
            <a:r>
              <a:rPr lang="en-US" altLang="zh-CN" sz="4400" dirty="0">
                <a:latin typeface="微软雅黑" panose="020B0503020204020204" pitchFamily="34" charset="-122"/>
                <a:ea typeface="微软雅黑" panose="020B0503020204020204" pitchFamily="34" charset="-122"/>
              </a:rPr>
              <a:t> </a:t>
            </a:r>
            <a:r>
              <a:rPr lang="zh-CN" altLang="en-US" sz="4400" dirty="0">
                <a:latin typeface="微软雅黑" panose="020B0503020204020204" pitchFamily="34" charset="-122"/>
                <a:ea typeface="微软雅黑" panose="020B0503020204020204" pitchFamily="34" charset="-122"/>
              </a:rPr>
              <a:t>向量检索引用 </a:t>
            </a:r>
            <a:r>
              <a:rPr lang="en-US" altLang="zh-CN" sz="4400" dirty="0" err="1">
                <a:latin typeface="微软雅黑" panose="020B0503020204020204" pitchFamily="34" charset="-122"/>
                <a:ea typeface="微软雅黑" panose="020B0503020204020204" pitchFamily="34" charset="-122"/>
              </a:rPr>
              <a:t>Nuget</a:t>
            </a:r>
            <a:r>
              <a:rPr lang="zh-CN" altLang="en-US" sz="4400" dirty="0">
                <a:latin typeface="微软雅黑" panose="020B0503020204020204" pitchFamily="34" charset="-122"/>
                <a:ea typeface="微软雅黑" panose="020B0503020204020204" pitchFamily="34" charset="-122"/>
              </a:rPr>
              <a:t>：</a:t>
            </a:r>
            <a:endParaRPr lang="en-US" altLang="zh-CN" sz="4400" dirty="0">
              <a:latin typeface="微软雅黑" panose="020B0503020204020204" pitchFamily="34" charset="-122"/>
              <a:ea typeface="微软雅黑" panose="020B0503020204020204" pitchFamily="34" charset="-122"/>
            </a:endParaRPr>
          </a:p>
          <a:p>
            <a:pPr marL="1143000" lvl="3"/>
            <a:r>
              <a:rPr lang="en-US" sz="4200" dirty="0" err="1">
                <a:highlight>
                  <a:srgbClr val="FFFF00"/>
                </a:highlight>
                <a:latin typeface="微软雅黑" panose="020B0503020204020204" pitchFamily="34" charset="-122"/>
                <a:ea typeface="微软雅黑" panose="020B0503020204020204" pitchFamily="34" charset="-122"/>
              </a:rPr>
              <a:t>NRedisStack</a:t>
            </a:r>
            <a:r>
              <a:rPr lang="zh-CN" altLang="en-US" sz="4200" dirty="0">
                <a:latin typeface="微软雅黑" panose="020B0503020204020204" pitchFamily="34" charset="-122"/>
                <a:ea typeface="微软雅黑" panose="020B0503020204020204" pitchFamily="34" charset="-122"/>
              </a:rPr>
              <a:t>，</a:t>
            </a:r>
            <a:r>
              <a:rPr lang="en-US" altLang="zh-CN" sz="4200" dirty="0">
                <a:latin typeface="微软雅黑" panose="020B0503020204020204" pitchFamily="34" charset="-122"/>
                <a:ea typeface="微软雅黑" panose="020B0503020204020204" pitchFamily="34" charset="-122"/>
              </a:rPr>
              <a:t>【</a:t>
            </a:r>
            <a:r>
              <a:rPr lang="en-US" sz="4200" dirty="0" err="1">
                <a:latin typeface="微软雅黑" panose="020B0503020204020204" pitchFamily="34" charset="-122"/>
                <a:ea typeface="微软雅黑" panose="020B0503020204020204" pitchFamily="34" charset="-122"/>
              </a:rPr>
              <a:t>StackExchange.Redis</a:t>
            </a:r>
            <a:r>
              <a:rPr lang="en-US" sz="4200" dirty="0">
                <a:latin typeface="微软雅黑" panose="020B0503020204020204" pitchFamily="34" charset="-122"/>
                <a:ea typeface="微软雅黑" panose="020B0503020204020204" pitchFamily="34" charset="-122"/>
              </a:rPr>
              <a:t> </a:t>
            </a:r>
            <a:r>
              <a:rPr lang="zh-CN" altLang="en-US" sz="4200" dirty="0">
                <a:latin typeface="微软雅黑" panose="020B0503020204020204" pitchFamily="34" charset="-122"/>
                <a:ea typeface="微软雅黑" panose="020B0503020204020204" pitchFamily="34" charset="-122"/>
              </a:rPr>
              <a:t>（报错相当不友好明明是密码错误，报错没有命令、动态查询语句命令长度不得超过 </a:t>
            </a:r>
            <a:r>
              <a:rPr lang="en-US" altLang="zh-CN" sz="4200" dirty="0">
                <a:latin typeface="微软雅黑" panose="020B0503020204020204" pitchFamily="34" charset="-122"/>
                <a:ea typeface="微软雅黑" panose="020B0503020204020204" pitchFamily="34" charset="-122"/>
              </a:rPr>
              <a:t>31</a:t>
            </a:r>
            <a:r>
              <a:rPr lang="zh-CN" altLang="en-US" sz="4200" dirty="0">
                <a:latin typeface="微软雅黑" panose="020B0503020204020204" pitchFamily="34" charset="-122"/>
                <a:ea typeface="微软雅黑" panose="020B0503020204020204" pitchFamily="34" charset="-122"/>
              </a:rPr>
              <a:t>字节</a:t>
            </a:r>
            <a:r>
              <a:rPr lang="en-US" altLang="zh-CN" sz="4200" dirty="0">
                <a:latin typeface="微软雅黑" panose="020B0503020204020204" pitchFamily="34" charset="-122"/>
                <a:ea typeface="微软雅黑" panose="020B0503020204020204" pitchFamily="34" charset="-122"/>
              </a:rPr>
              <a:t>?</a:t>
            </a:r>
            <a:r>
              <a:rPr lang="zh-CN" altLang="en-US" sz="4200" dirty="0">
                <a:latin typeface="微软雅黑" panose="020B0503020204020204" pitchFamily="34" charset="-122"/>
                <a:ea typeface="微软雅黑" panose="020B0503020204020204" pitchFamily="34" charset="-122"/>
              </a:rPr>
              <a:t>）</a:t>
            </a:r>
            <a:r>
              <a:rPr lang="en-US" altLang="zh-CN" sz="4200" dirty="0">
                <a:latin typeface="微软雅黑" panose="020B0503020204020204" pitchFamily="34" charset="-122"/>
                <a:ea typeface="微软雅黑" panose="020B0503020204020204" pitchFamily="34" charset="-122"/>
              </a:rPr>
              <a:t>】</a:t>
            </a:r>
          </a:p>
          <a:p>
            <a:pPr marL="685800" lvl="2">
              <a:spcBef>
                <a:spcPts val="1000"/>
              </a:spcBef>
            </a:pPr>
            <a:r>
              <a:rPr lang="en-US" altLang="zh-CN" sz="4800" dirty="0" err="1">
                <a:latin typeface="微软雅黑" panose="020B0503020204020204" pitchFamily="34" charset="-122"/>
                <a:ea typeface="微软雅黑" panose="020B0503020204020204" pitchFamily="34" charset="-122"/>
              </a:rPr>
              <a:t>Qdrant</a:t>
            </a:r>
            <a:r>
              <a:rPr lang="en-US" altLang="zh-CN" sz="4800" dirty="0">
                <a:latin typeface="微软雅黑" panose="020B0503020204020204" pitchFamily="34" charset="-122"/>
                <a:ea typeface="微软雅黑" panose="020B0503020204020204" pitchFamily="34" charset="-122"/>
              </a:rPr>
              <a:t> </a:t>
            </a:r>
            <a:r>
              <a:rPr lang="zh-CN" altLang="en-US" sz="4800" dirty="0">
                <a:latin typeface="微软雅黑" panose="020B0503020204020204" pitchFamily="34" charset="-122"/>
                <a:ea typeface="微软雅黑" panose="020B0503020204020204" pitchFamily="34" charset="-122"/>
              </a:rPr>
              <a:t>向量检索：</a:t>
            </a:r>
            <a:endParaRPr lang="en-US" altLang="zh-CN" sz="4800" dirty="0">
              <a:latin typeface="微软雅黑" panose="020B0503020204020204" pitchFamily="34" charset="-122"/>
              <a:ea typeface="微软雅黑" panose="020B0503020204020204" pitchFamily="34" charset="-122"/>
            </a:endParaRPr>
          </a:p>
          <a:p>
            <a:pPr marL="1143000" lvl="3">
              <a:spcBef>
                <a:spcPts val="1000"/>
              </a:spcBef>
            </a:pPr>
            <a:r>
              <a:rPr lang="zh-CN" altLang="en-US" sz="4400" dirty="0">
                <a:latin typeface="微软雅黑" panose="020B0503020204020204" pitchFamily="34" charset="-122"/>
                <a:ea typeface="微软雅黑" panose="020B0503020204020204" pitchFamily="34" charset="-122"/>
              </a:rPr>
              <a:t>修改了 </a:t>
            </a:r>
            <a:r>
              <a:rPr lang="en-US" altLang="zh-CN" sz="4400" dirty="0">
                <a:latin typeface="微软雅黑" panose="020B0503020204020204" pitchFamily="34" charset="-122"/>
                <a:ea typeface="微软雅黑" panose="020B0503020204020204" pitchFamily="34" charset="-122"/>
              </a:rPr>
              <a:t>SK </a:t>
            </a:r>
            <a:r>
              <a:rPr lang="en-US" sz="4400" dirty="0" err="1">
                <a:highlight>
                  <a:srgbClr val="FFFF00"/>
                </a:highlight>
                <a:latin typeface="微软雅黑" panose="020B0503020204020204" pitchFamily="34" charset="-122"/>
                <a:ea typeface="微软雅黑" panose="020B0503020204020204" pitchFamily="34" charset="-122"/>
              </a:rPr>
              <a:t>QdrantVectorDbClient</a:t>
            </a:r>
            <a:r>
              <a:rPr lang="en-US" sz="4400" dirty="0">
                <a:latin typeface="微软雅黑" panose="020B0503020204020204" pitchFamily="34" charset="-122"/>
                <a:ea typeface="微软雅黑" panose="020B0503020204020204" pitchFamily="34" charset="-122"/>
              </a:rPr>
              <a:t> </a:t>
            </a:r>
            <a:r>
              <a:rPr lang="zh-CN" altLang="en-US" sz="4400" dirty="0">
                <a:latin typeface="微软雅黑" panose="020B0503020204020204" pitchFamily="34" charset="-122"/>
                <a:ea typeface="微软雅黑" panose="020B0503020204020204" pitchFamily="34" charset="-122"/>
              </a:rPr>
              <a:t>源码实现 </a:t>
            </a:r>
            <a:r>
              <a:rPr lang="en-US" altLang="zh-CN" sz="4400" dirty="0">
                <a:latin typeface="微软雅黑" panose="020B0503020204020204" pitchFamily="34" charset="-122"/>
                <a:ea typeface="微软雅黑" panose="020B0503020204020204" pitchFamily="34" charset="-122"/>
              </a:rPr>
              <a:t>HTTP/Rest </a:t>
            </a:r>
            <a:r>
              <a:rPr lang="zh-CN" altLang="en-US" sz="4400" dirty="0">
                <a:latin typeface="微软雅黑" panose="020B0503020204020204" pitchFamily="34" charset="-122"/>
                <a:ea typeface="微软雅黑" panose="020B0503020204020204" pitchFamily="34" charset="-122"/>
              </a:rPr>
              <a:t>远程向量检索调用</a:t>
            </a:r>
            <a:endParaRPr lang="en-US" altLang="zh-CN" sz="4400" dirty="0">
              <a:latin typeface="微软雅黑" panose="020B0503020204020204" pitchFamily="34" charset="-122"/>
              <a:ea typeface="微软雅黑" panose="020B0503020204020204" pitchFamily="34" charset="-122"/>
            </a:endParaRPr>
          </a:p>
          <a:p>
            <a:pPr marL="1600200" lvl="4">
              <a:spcBef>
                <a:spcPts val="1000"/>
              </a:spcBef>
            </a:pPr>
            <a:r>
              <a:rPr lang="en-US" altLang="zh-CN" sz="4400" dirty="0">
                <a:highlight>
                  <a:srgbClr val="FFFF00"/>
                </a:highlight>
                <a:latin typeface="微软雅黑" panose="020B0503020204020204" pitchFamily="34" charset="-122"/>
                <a:ea typeface="微软雅黑" panose="020B0503020204020204" pitchFamily="34" charset="-122"/>
              </a:rPr>
              <a:t>SK </a:t>
            </a:r>
            <a:r>
              <a:rPr lang="zh-CN" altLang="en-US" sz="4400" dirty="0">
                <a:highlight>
                  <a:srgbClr val="FFFF00"/>
                </a:highlight>
                <a:latin typeface="微软雅黑" panose="020B0503020204020204" pitchFamily="34" charset="-122"/>
                <a:ea typeface="微软雅黑" panose="020B0503020204020204" pitchFamily="34" charset="-122"/>
              </a:rPr>
              <a:t>不支持</a:t>
            </a:r>
            <a:r>
              <a:rPr lang="en-US" altLang="zh-CN" sz="4400" dirty="0" err="1">
                <a:highlight>
                  <a:srgbClr val="FFFF00"/>
                </a:highlight>
                <a:latin typeface="微软雅黑" panose="020B0503020204020204" pitchFamily="34" charset="-122"/>
                <a:ea typeface="微软雅黑" panose="020B0503020204020204" pitchFamily="34" charset="-122"/>
              </a:rPr>
              <a:t>Grpc</a:t>
            </a:r>
            <a:r>
              <a:rPr lang="zh-CN" altLang="en-US" sz="4400" dirty="0">
                <a:highlight>
                  <a:srgbClr val="FFFF00"/>
                </a:highlight>
                <a:latin typeface="微软雅黑" panose="020B0503020204020204" pitchFamily="34" charset="-122"/>
                <a:ea typeface="微软雅黑" panose="020B0503020204020204" pitchFamily="34" charset="-122"/>
              </a:rPr>
              <a:t>调用 </a:t>
            </a:r>
            <a:r>
              <a:rPr lang="en-US" altLang="zh-CN" sz="4400" dirty="0" err="1">
                <a:highlight>
                  <a:srgbClr val="FFFF00"/>
                </a:highlight>
                <a:latin typeface="微软雅黑" panose="020B0503020204020204" pitchFamily="34" charset="-122"/>
                <a:ea typeface="微软雅黑" panose="020B0503020204020204" pitchFamily="34" charset="-122"/>
              </a:rPr>
              <a:t>Qdrant</a:t>
            </a:r>
            <a:r>
              <a:rPr lang="zh-CN" altLang="en-US" sz="4400" dirty="0">
                <a:highlight>
                  <a:srgbClr val="FFFF00"/>
                </a:highlight>
                <a:latin typeface="微软雅黑" panose="020B0503020204020204" pitchFamily="34" charset="-122"/>
                <a:ea typeface="微软雅黑" panose="020B0503020204020204" pitchFamily="34" charset="-122"/>
              </a:rPr>
              <a:t>，</a:t>
            </a:r>
            <a:r>
              <a:rPr lang="en-US" altLang="zh-CN" sz="4400" dirty="0" err="1">
                <a:highlight>
                  <a:srgbClr val="FFFF00"/>
                </a:highlight>
                <a:latin typeface="微软雅黑" panose="020B0503020204020204" pitchFamily="34" charset="-122"/>
                <a:ea typeface="微软雅黑" panose="020B0503020204020204" pitchFamily="34" charset="-122"/>
              </a:rPr>
              <a:t>Github</a:t>
            </a:r>
            <a:r>
              <a:rPr lang="en-US" altLang="zh-CN" sz="4400" dirty="0">
                <a:highlight>
                  <a:srgbClr val="FFFF00"/>
                </a:highlight>
                <a:latin typeface="微软雅黑" panose="020B0503020204020204" pitchFamily="34" charset="-122"/>
                <a:ea typeface="微软雅黑" panose="020B0503020204020204" pitchFamily="34" charset="-122"/>
              </a:rPr>
              <a:t> issues</a:t>
            </a:r>
            <a:r>
              <a:rPr lang="zh-CN" altLang="en-US" sz="4400" dirty="0">
                <a:highlight>
                  <a:srgbClr val="FFFF00"/>
                </a:highlight>
                <a:latin typeface="微软雅黑" panose="020B0503020204020204" pitchFamily="34" charset="-122"/>
                <a:ea typeface="微软雅黑" panose="020B0503020204020204" pitchFamily="34" charset="-122"/>
              </a:rPr>
              <a:t>：待 </a:t>
            </a:r>
            <a:r>
              <a:rPr lang="en-US" altLang="zh-CN" sz="4400" dirty="0" err="1">
                <a:highlight>
                  <a:srgbClr val="FFFF00"/>
                </a:highlight>
                <a:latin typeface="微软雅黑" panose="020B0503020204020204" pitchFamily="34" charset="-122"/>
                <a:ea typeface="微软雅黑" panose="020B0503020204020204" pitchFamily="34" charset="-122"/>
              </a:rPr>
              <a:t>Qdrant</a:t>
            </a:r>
            <a:r>
              <a:rPr lang="en-US" altLang="zh-CN" sz="4400" dirty="0">
                <a:highlight>
                  <a:srgbClr val="FFFF00"/>
                </a:highlight>
                <a:latin typeface="微软雅黑" panose="020B0503020204020204" pitchFamily="34" charset="-122"/>
                <a:ea typeface="微软雅黑" panose="020B0503020204020204" pitchFamily="34" charset="-122"/>
              </a:rPr>
              <a:t> </a:t>
            </a:r>
            <a:r>
              <a:rPr lang="en-US" altLang="zh-CN" sz="4400" dirty="0" err="1">
                <a:highlight>
                  <a:srgbClr val="FFFF00"/>
                </a:highlight>
                <a:latin typeface="微软雅黑" panose="020B0503020204020204" pitchFamily="34" charset="-122"/>
                <a:ea typeface="微软雅黑" panose="020B0503020204020204" pitchFamily="34" charset="-122"/>
              </a:rPr>
              <a:t>Grpc</a:t>
            </a:r>
            <a:r>
              <a:rPr lang="en-US" altLang="zh-CN" sz="4400" dirty="0">
                <a:highlight>
                  <a:srgbClr val="FFFF00"/>
                </a:highlight>
                <a:latin typeface="微软雅黑" panose="020B0503020204020204" pitchFamily="34" charset="-122"/>
                <a:ea typeface="微软雅黑" panose="020B0503020204020204" pitchFamily="34" charset="-122"/>
              </a:rPr>
              <a:t> GA</a:t>
            </a:r>
            <a:r>
              <a:rPr lang="zh-CN" altLang="en-US" sz="4400" dirty="0">
                <a:highlight>
                  <a:srgbClr val="FFFF00"/>
                </a:highlight>
                <a:latin typeface="微软雅黑" panose="020B0503020204020204" pitchFamily="34" charset="-122"/>
                <a:ea typeface="微软雅黑" panose="020B0503020204020204" pitchFamily="34" charset="-122"/>
              </a:rPr>
              <a:t>后排产</a:t>
            </a:r>
            <a:endParaRPr lang="en-US" altLang="zh-CN" sz="4400" dirty="0">
              <a:highlight>
                <a:srgbClr val="FFFF00"/>
              </a:highlight>
              <a:latin typeface="微软雅黑" panose="020B0503020204020204" pitchFamily="34" charset="-122"/>
              <a:ea typeface="微软雅黑" panose="020B0503020204020204" pitchFamily="34" charset="-122"/>
            </a:endParaRPr>
          </a:p>
          <a:p>
            <a:pPr marL="1143000" lvl="3">
              <a:spcBef>
                <a:spcPts val="1000"/>
              </a:spcBef>
            </a:pPr>
            <a:r>
              <a:rPr lang="zh-CN" altLang="en-US" sz="4400" dirty="0">
                <a:latin typeface="微软雅黑" panose="020B0503020204020204" pitchFamily="34" charset="-122"/>
                <a:ea typeface="微软雅黑" panose="020B0503020204020204" pitchFamily="34" charset="-122"/>
              </a:rPr>
              <a:t>自行引用流行的 </a:t>
            </a:r>
            <a:r>
              <a:rPr lang="en-US" altLang="zh-CN" sz="4400" dirty="0" err="1">
                <a:latin typeface="微软雅黑" panose="020B0503020204020204" pitchFamily="34" charset="-122"/>
                <a:ea typeface="微软雅黑" panose="020B0503020204020204" pitchFamily="34" charset="-122"/>
              </a:rPr>
              <a:t>Grpc</a:t>
            </a:r>
            <a:r>
              <a:rPr lang="en-US" altLang="zh-CN" sz="4400" dirty="0">
                <a:latin typeface="微软雅黑" panose="020B0503020204020204" pitchFamily="34" charset="-122"/>
                <a:ea typeface="微软雅黑" panose="020B0503020204020204" pitchFamily="34" charset="-122"/>
              </a:rPr>
              <a:t> </a:t>
            </a:r>
            <a:r>
              <a:rPr lang="en-US" altLang="zh-CN" sz="4400" dirty="0" err="1">
                <a:latin typeface="微软雅黑" panose="020B0503020204020204" pitchFamily="34" charset="-122"/>
                <a:ea typeface="微软雅黑" panose="020B0503020204020204" pitchFamily="34" charset="-122"/>
              </a:rPr>
              <a:t>Nuget</a:t>
            </a:r>
            <a:r>
              <a:rPr lang="en-US" altLang="zh-CN" sz="4400" dirty="0">
                <a:latin typeface="微软雅黑" panose="020B0503020204020204" pitchFamily="34" charset="-122"/>
                <a:ea typeface="微软雅黑" panose="020B0503020204020204" pitchFamily="34" charset="-122"/>
              </a:rPr>
              <a:t> </a:t>
            </a:r>
            <a:r>
              <a:rPr lang="zh-CN" altLang="en-US" sz="4400" dirty="0">
                <a:latin typeface="微软雅黑" panose="020B0503020204020204" pitchFamily="34" charset="-122"/>
                <a:ea typeface="微软雅黑" panose="020B0503020204020204" pitchFamily="34" charset="-122"/>
              </a:rPr>
              <a:t>实现 </a:t>
            </a:r>
            <a:r>
              <a:rPr lang="en-US" altLang="zh-CN" sz="4400" dirty="0" err="1">
                <a:latin typeface="微软雅黑" panose="020B0503020204020204" pitchFamily="34" charset="-122"/>
                <a:ea typeface="微软雅黑" panose="020B0503020204020204" pitchFamily="34" charset="-122"/>
              </a:rPr>
              <a:t>Grpc</a:t>
            </a:r>
            <a:r>
              <a:rPr lang="en-US" altLang="zh-CN" sz="4400" dirty="0">
                <a:latin typeface="微软雅黑" panose="020B0503020204020204" pitchFamily="34" charset="-122"/>
                <a:ea typeface="微软雅黑" panose="020B0503020204020204" pitchFamily="34" charset="-122"/>
              </a:rPr>
              <a:t> </a:t>
            </a:r>
            <a:r>
              <a:rPr lang="zh-CN" altLang="en-US" sz="4400" dirty="0">
                <a:latin typeface="微软雅黑" panose="020B0503020204020204" pitchFamily="34" charset="-122"/>
                <a:ea typeface="微软雅黑" panose="020B0503020204020204" pitchFamily="34" charset="-122"/>
              </a:rPr>
              <a:t>远程向量检索调用 </a:t>
            </a:r>
            <a:endParaRPr lang="en-US" altLang="zh-CN" sz="4400" dirty="0">
              <a:latin typeface="微软雅黑" panose="020B0503020204020204" pitchFamily="34" charset="-122"/>
              <a:ea typeface="微软雅黑" panose="020B0503020204020204" pitchFamily="34" charset="-122"/>
            </a:endParaRPr>
          </a:p>
          <a:p>
            <a:pPr marL="1600200" lvl="4">
              <a:spcBef>
                <a:spcPts val="1000"/>
              </a:spcBef>
            </a:pPr>
            <a:r>
              <a:rPr lang="zh-CN" altLang="en-US" sz="4400" dirty="0">
                <a:highlight>
                  <a:srgbClr val="FFFF00"/>
                </a:highlight>
                <a:latin typeface="微软雅黑" panose="020B0503020204020204" pitchFamily="34" charset="-122"/>
                <a:ea typeface="微软雅黑" panose="020B0503020204020204" pitchFamily="34" charset="-122"/>
              </a:rPr>
              <a:t>但是 </a:t>
            </a:r>
            <a:r>
              <a:rPr lang="en-US" altLang="zh-CN" sz="4400" dirty="0" err="1">
                <a:highlight>
                  <a:srgbClr val="FFFF00"/>
                </a:highlight>
                <a:latin typeface="微软雅黑" panose="020B0503020204020204" pitchFamily="34" charset="-122"/>
                <a:ea typeface="微软雅黑" panose="020B0503020204020204" pitchFamily="34" charset="-122"/>
              </a:rPr>
              <a:t>Qdrant</a:t>
            </a:r>
            <a:r>
              <a:rPr lang="en-US" altLang="zh-CN" sz="4400" dirty="0">
                <a:highlight>
                  <a:srgbClr val="FFFF00"/>
                </a:highlight>
                <a:latin typeface="微软雅黑" panose="020B0503020204020204" pitchFamily="34" charset="-122"/>
                <a:ea typeface="微软雅黑" panose="020B0503020204020204" pitchFamily="34" charset="-122"/>
              </a:rPr>
              <a:t> GRPC </a:t>
            </a:r>
            <a:r>
              <a:rPr lang="zh-CN" altLang="en-US" sz="4400" dirty="0">
                <a:highlight>
                  <a:srgbClr val="FFFF00"/>
                </a:highlight>
                <a:latin typeface="微软雅黑" panose="020B0503020204020204" pitchFamily="34" charset="-122"/>
                <a:ea typeface="微软雅黑" panose="020B0503020204020204" pitchFamily="34" charset="-122"/>
              </a:rPr>
              <a:t>接口尚未</a:t>
            </a:r>
            <a:r>
              <a:rPr lang="en-US" altLang="zh-CN" sz="4400" dirty="0">
                <a:highlight>
                  <a:srgbClr val="FFFF00"/>
                </a:highlight>
                <a:latin typeface="微软雅黑" panose="020B0503020204020204" pitchFamily="34" charset="-122"/>
                <a:ea typeface="微软雅黑" panose="020B0503020204020204" pitchFamily="34" charset="-122"/>
              </a:rPr>
              <a:t>GA</a:t>
            </a:r>
            <a:r>
              <a:rPr lang="zh-CN" altLang="en-US" sz="4400" dirty="0">
                <a:latin typeface="微软雅黑" panose="020B0503020204020204" pitchFamily="34" charset="-122"/>
                <a:ea typeface="微软雅黑" panose="020B0503020204020204" pitchFamily="34" charset="-122"/>
              </a:rPr>
              <a:t>，但 </a:t>
            </a:r>
            <a:r>
              <a:rPr lang="en-US" altLang="zh-CN" sz="4400" dirty="0" err="1">
                <a:latin typeface="微软雅黑" panose="020B0503020204020204" pitchFamily="34" charset="-122"/>
                <a:ea typeface="微软雅黑" panose="020B0503020204020204" pitchFamily="34" charset="-122"/>
              </a:rPr>
              <a:t>Github</a:t>
            </a:r>
            <a:r>
              <a:rPr lang="en-US" altLang="zh-CN" sz="4400" dirty="0">
                <a:latin typeface="微软雅黑" panose="020B0503020204020204" pitchFamily="34" charset="-122"/>
                <a:ea typeface="微软雅黑" panose="020B0503020204020204" pitchFamily="34" charset="-122"/>
              </a:rPr>
              <a:t> </a:t>
            </a:r>
            <a:r>
              <a:rPr lang="en-US" altLang="zh-CN" sz="4400" dirty="0" err="1">
                <a:latin typeface="微软雅黑" panose="020B0503020204020204" pitchFamily="34" charset="-122"/>
                <a:ea typeface="微软雅黑" panose="020B0503020204020204" pitchFamily="34" charset="-122"/>
              </a:rPr>
              <a:t>Qdrant</a:t>
            </a:r>
            <a:r>
              <a:rPr lang="en-US" altLang="zh-CN" sz="4400" dirty="0">
                <a:latin typeface="微软雅黑" panose="020B0503020204020204" pitchFamily="34" charset="-122"/>
                <a:ea typeface="微软雅黑" panose="020B0503020204020204" pitchFamily="34" charset="-122"/>
              </a:rPr>
              <a:t> </a:t>
            </a:r>
            <a:r>
              <a:rPr lang="zh-CN" altLang="en-US" sz="4400" dirty="0">
                <a:latin typeface="微软雅黑" panose="020B0503020204020204" pitchFamily="34" charset="-122"/>
                <a:ea typeface="微软雅黑" panose="020B0503020204020204" pitchFamily="34" charset="-122"/>
              </a:rPr>
              <a:t>组织的其他语言 </a:t>
            </a:r>
            <a:r>
              <a:rPr lang="en-US" altLang="zh-CN" sz="4400" dirty="0">
                <a:latin typeface="微软雅黑" panose="020B0503020204020204" pitchFamily="34" charset="-122"/>
                <a:ea typeface="微软雅黑" panose="020B0503020204020204" pitchFamily="34" charset="-122"/>
              </a:rPr>
              <a:t>client </a:t>
            </a:r>
            <a:r>
              <a:rPr lang="zh-CN" altLang="en-US" sz="4400" dirty="0">
                <a:latin typeface="微软雅黑" panose="020B0503020204020204" pitchFamily="34" charset="-122"/>
                <a:ea typeface="微软雅黑" panose="020B0503020204020204" pitchFamily="34" charset="-122"/>
              </a:rPr>
              <a:t>均支持 </a:t>
            </a:r>
            <a:r>
              <a:rPr lang="en-US" altLang="zh-CN" sz="4400" dirty="0" err="1">
                <a:latin typeface="微软雅黑" panose="020B0503020204020204" pitchFamily="34" charset="-122"/>
                <a:ea typeface="微软雅黑" panose="020B0503020204020204" pitchFamily="34" charset="-122"/>
              </a:rPr>
              <a:t>Grpc</a:t>
            </a:r>
            <a:r>
              <a:rPr lang="zh-CN" altLang="en-US" sz="4400" dirty="0">
                <a:latin typeface="微软雅黑" panose="020B0503020204020204" pitchFamily="34" charset="-122"/>
                <a:ea typeface="微软雅黑" panose="020B0503020204020204" pitchFamily="34" charset="-122"/>
              </a:rPr>
              <a:t>，</a:t>
            </a:r>
            <a:r>
              <a:rPr lang="en-US" altLang="zh-CN" sz="4400" dirty="0" err="1">
                <a:latin typeface="微软雅黑" panose="020B0503020204020204" pitchFamily="34" charset="-122"/>
                <a:ea typeface="微软雅黑" panose="020B0503020204020204" pitchFamily="34" charset="-122"/>
              </a:rPr>
              <a:t>openAI</a:t>
            </a:r>
            <a:r>
              <a:rPr lang="en-US" altLang="zh-CN" sz="4400" dirty="0">
                <a:latin typeface="微软雅黑" panose="020B0503020204020204" pitchFamily="34" charset="-122"/>
                <a:ea typeface="微软雅黑" panose="020B0503020204020204" pitchFamily="34" charset="-122"/>
              </a:rPr>
              <a:t>-cook-book Python Notebook </a:t>
            </a:r>
            <a:r>
              <a:rPr lang="zh-CN" altLang="en-US" sz="4400" dirty="0">
                <a:highlight>
                  <a:srgbClr val="FFFF00"/>
                </a:highlight>
                <a:latin typeface="微软雅黑" panose="020B0503020204020204" pitchFamily="34" charset="-122"/>
                <a:ea typeface="微软雅黑" panose="020B0503020204020204" pitchFamily="34" charset="-122"/>
              </a:rPr>
              <a:t>用 </a:t>
            </a:r>
            <a:r>
              <a:rPr lang="en-US" altLang="zh-CN" sz="4400" dirty="0" err="1">
                <a:highlight>
                  <a:srgbClr val="FFFF00"/>
                </a:highlight>
                <a:latin typeface="微软雅黑" panose="020B0503020204020204" pitchFamily="34" charset="-122"/>
                <a:ea typeface="微软雅黑" panose="020B0503020204020204" pitchFamily="34" charset="-122"/>
              </a:rPr>
              <a:t>Grpc</a:t>
            </a:r>
            <a:r>
              <a:rPr lang="en-US" altLang="zh-CN" sz="4400" dirty="0">
                <a:highlight>
                  <a:srgbClr val="FFFF00"/>
                </a:highlight>
                <a:latin typeface="微软雅黑" panose="020B0503020204020204" pitchFamily="34" charset="-122"/>
                <a:ea typeface="微软雅黑" panose="020B0503020204020204" pitchFamily="34" charset="-122"/>
              </a:rPr>
              <a:t> </a:t>
            </a:r>
            <a:r>
              <a:rPr lang="zh-CN" altLang="en-US" sz="4400" dirty="0">
                <a:highlight>
                  <a:srgbClr val="FFFF00"/>
                </a:highlight>
                <a:latin typeface="微软雅黑" panose="020B0503020204020204" pitchFamily="34" charset="-122"/>
                <a:ea typeface="微软雅黑" panose="020B0503020204020204" pitchFamily="34" charset="-122"/>
              </a:rPr>
              <a:t>导入和检索数据</a:t>
            </a:r>
            <a:endParaRPr lang="en-US" altLang="zh-CN" sz="4400" dirty="0">
              <a:highlight>
                <a:srgbClr val="FFFF00"/>
              </a:highlight>
              <a:latin typeface="微软雅黑" panose="020B0503020204020204" pitchFamily="34" charset="-122"/>
              <a:ea typeface="微软雅黑" panose="020B0503020204020204" pitchFamily="34" charset="-122"/>
            </a:endParaRPr>
          </a:p>
          <a:p>
            <a:pPr marL="685800" lvl="2"/>
            <a:r>
              <a:rPr lang="en-US" altLang="zh-CN" sz="4800" dirty="0">
                <a:latin typeface="微软雅黑" panose="020B0503020204020204" pitchFamily="34" charset="-122"/>
                <a:ea typeface="微软雅黑" panose="020B0503020204020204" pitchFamily="34" charset="-122"/>
              </a:rPr>
              <a:t>Milvus </a:t>
            </a:r>
            <a:r>
              <a:rPr lang="zh-CN" altLang="en-US" sz="4800" dirty="0">
                <a:latin typeface="微软雅黑" panose="020B0503020204020204" pitchFamily="34" charset="-122"/>
                <a:ea typeface="微软雅黑" panose="020B0503020204020204" pitchFamily="34" charset="-122"/>
              </a:rPr>
              <a:t>向量检索引用 </a:t>
            </a:r>
            <a:r>
              <a:rPr lang="en-US" altLang="zh-CN" sz="4800" dirty="0" err="1">
                <a:latin typeface="微软雅黑" panose="020B0503020204020204" pitchFamily="34" charset="-122"/>
                <a:ea typeface="微软雅黑" panose="020B0503020204020204" pitchFamily="34" charset="-122"/>
              </a:rPr>
              <a:t>Nuget</a:t>
            </a:r>
            <a:r>
              <a:rPr lang="zh-CN" altLang="en-US" sz="4800" dirty="0">
                <a:latin typeface="微软雅黑" panose="020B0503020204020204" pitchFamily="34" charset="-122"/>
                <a:ea typeface="微软雅黑" panose="020B0503020204020204" pitchFamily="34" charset="-122"/>
              </a:rPr>
              <a:t>：</a:t>
            </a:r>
            <a:r>
              <a:rPr lang="en-US" altLang="zh-CN" sz="4800" dirty="0">
                <a:latin typeface="微软雅黑" panose="020B0503020204020204" pitchFamily="34" charset="-122"/>
                <a:ea typeface="微软雅黑" panose="020B0503020204020204" pitchFamily="34" charset="-122"/>
              </a:rPr>
              <a:t> </a:t>
            </a:r>
            <a:r>
              <a:rPr lang="en-US" altLang="zh-CN" sz="4800" dirty="0" err="1">
                <a:latin typeface="微软雅黑" panose="020B0503020204020204" pitchFamily="34" charset="-122"/>
                <a:ea typeface="微软雅黑" panose="020B0503020204020204" pitchFamily="34" charset="-122"/>
              </a:rPr>
              <a:t>Lofcz.Forks.Milvus</a:t>
            </a:r>
            <a:endParaRPr lang="en-US" sz="4800" dirty="0">
              <a:latin typeface="微软雅黑" panose="020B0503020204020204" pitchFamily="34" charset="-122"/>
              <a:ea typeface="微软雅黑" panose="020B0503020204020204" pitchFamily="34" charset="-122"/>
            </a:endParaRPr>
          </a:p>
          <a:p>
            <a:pPr marL="685800" lvl="2">
              <a:spcBef>
                <a:spcPts val="1000"/>
              </a:spcBef>
            </a:pPr>
            <a:r>
              <a:rPr lang="zh-CN" altLang="en-US" sz="4800" dirty="0">
                <a:latin typeface="微软雅黑" panose="020B0503020204020204" pitchFamily="34" charset="-122"/>
                <a:ea typeface="微软雅黑" panose="020B0503020204020204" pitchFamily="34" charset="-122"/>
              </a:rPr>
              <a:t>源码</a:t>
            </a:r>
            <a:endParaRPr lang="en-US" altLang="zh-CN" sz="4800" dirty="0">
              <a:latin typeface="微软雅黑" panose="020B0503020204020204" pitchFamily="34" charset="-122"/>
              <a:ea typeface="微软雅黑" panose="020B0503020204020204" pitchFamily="34" charset="-122"/>
            </a:endParaRPr>
          </a:p>
          <a:p>
            <a:pPr marL="1143000" lvl="3">
              <a:spcBef>
                <a:spcPts val="1000"/>
              </a:spcBef>
            </a:pPr>
            <a:r>
              <a:rPr lang="en-US" sz="4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AwesomeYuer</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en-US" sz="4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VectorDataBases.Performance</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(github.com) </a:t>
            </a:r>
            <a:r>
              <a:rPr lang="en-US" altLang="zh-CN" sz="4400" dirty="0">
                <a:latin typeface="微软雅黑" panose="020B0503020204020204" pitchFamily="34" charset="-122"/>
                <a:ea typeface="微软雅黑" panose="020B0503020204020204" pitchFamily="34" charset="-122"/>
              </a:rPr>
              <a:t>	</a:t>
            </a:r>
            <a:endParaRPr lang="en-US" sz="4400" dirty="0">
              <a:latin typeface="微软雅黑" panose="020B0503020204020204" pitchFamily="34" charset="-122"/>
              <a:ea typeface="微软雅黑" panose="020B0503020204020204" pitchFamily="34" charset="-122"/>
            </a:endParaRPr>
          </a:p>
          <a:p>
            <a:r>
              <a:rPr lang="en-US" altLang="zh-CN" sz="4800" b="1" dirty="0">
                <a:latin typeface="微软雅黑" panose="020B0503020204020204" pitchFamily="34" charset="-122"/>
                <a:ea typeface="微软雅黑" panose="020B0503020204020204" pitchFamily="34" charset="-122"/>
              </a:rPr>
              <a:t>Python</a:t>
            </a:r>
            <a:r>
              <a:rPr lang="zh-CN" altLang="en-US" sz="4800" b="1" dirty="0">
                <a:latin typeface="微软雅黑" panose="020B0503020204020204" pitchFamily="34" charset="-122"/>
                <a:ea typeface="微软雅黑" panose="020B0503020204020204" pitchFamily="34" charset="-122"/>
              </a:rPr>
              <a:t>技术栈 </a:t>
            </a:r>
            <a:r>
              <a:rPr lang="en-US" altLang="zh-CN" sz="4800" b="1" dirty="0">
                <a:latin typeface="微软雅黑" panose="020B0503020204020204" pitchFamily="34" charset="-122"/>
                <a:ea typeface="微软雅黑" panose="020B0503020204020204" pitchFamily="34" charset="-122"/>
              </a:rPr>
              <a:t>+ </a:t>
            </a:r>
            <a:r>
              <a:rPr lang="en-US" altLang="zh-CN" sz="4800" b="1" dirty="0" err="1">
                <a:latin typeface="微软雅黑" panose="020B0503020204020204" pitchFamily="34" charset="-122"/>
                <a:ea typeface="微软雅黑" panose="020B0503020204020204" pitchFamily="34" charset="-122"/>
              </a:rPr>
              <a:t>VSCode</a:t>
            </a:r>
            <a:r>
              <a:rPr lang="en-US" altLang="zh-CN" sz="4800" b="1" dirty="0">
                <a:latin typeface="微软雅黑" panose="020B0503020204020204" pitchFamily="34" charset="-122"/>
                <a:ea typeface="微软雅黑" panose="020B0503020204020204" pitchFamily="34" charset="-122"/>
              </a:rPr>
              <a:t> + Remote SSH + </a:t>
            </a:r>
            <a:r>
              <a:rPr lang="en-US" altLang="zh-CN" sz="4800" b="1" dirty="0" err="1">
                <a:latin typeface="微软雅黑" panose="020B0503020204020204" pitchFamily="34" charset="-122"/>
                <a:ea typeface="微软雅黑" panose="020B0503020204020204" pitchFamily="34" charset="-122"/>
              </a:rPr>
              <a:t>Liunx</a:t>
            </a:r>
            <a:r>
              <a:rPr lang="en-US" altLang="zh-CN" sz="4800" b="1" dirty="0">
                <a:latin typeface="微软雅黑" panose="020B0503020204020204" pitchFamily="34" charset="-122"/>
                <a:ea typeface="微软雅黑" panose="020B0503020204020204" pitchFamily="34" charset="-122"/>
              </a:rPr>
              <a:t> </a:t>
            </a:r>
            <a:r>
              <a:rPr lang="zh-CN" altLang="en-US" sz="4800" b="1" dirty="0">
                <a:latin typeface="微软雅黑" panose="020B0503020204020204" pitchFamily="34" charset="-122"/>
                <a:ea typeface="微软雅黑" panose="020B0503020204020204" pitchFamily="34" charset="-122"/>
              </a:rPr>
              <a:t>（主要用于数据铺底）</a:t>
            </a:r>
            <a:endParaRPr lang="en-US" altLang="zh-CN" sz="4800" b="1" dirty="0">
              <a:latin typeface="微软雅黑" panose="020B0503020204020204" pitchFamily="34" charset="-122"/>
              <a:ea typeface="微软雅黑" panose="020B0503020204020204" pitchFamily="34" charset="-122"/>
            </a:endParaRPr>
          </a:p>
          <a:p>
            <a:pPr lvl="1"/>
            <a:r>
              <a:rPr lang="zh-CN" altLang="en-US" sz="4800" dirty="0">
                <a:highlight>
                  <a:srgbClr val="FFFF00"/>
                </a:highlight>
                <a:latin typeface="微软雅黑" panose="020B0503020204020204" pitchFamily="34" charset="-122"/>
                <a:ea typeface="微软雅黑" panose="020B0503020204020204" pitchFamily="34" charset="-122"/>
              </a:rPr>
              <a:t>用于运行 </a:t>
            </a:r>
            <a:r>
              <a:rPr lang="en-US" altLang="zh-CN" sz="4800" dirty="0" err="1">
                <a:highlight>
                  <a:srgbClr val="FFFF00"/>
                </a:highlight>
                <a:latin typeface="微软雅黑" panose="020B0503020204020204" pitchFamily="34" charset="-122"/>
                <a:ea typeface="微软雅黑" panose="020B0503020204020204" pitchFamily="34" charset="-122"/>
              </a:rPr>
              <a:t>jupyter</a:t>
            </a:r>
            <a:r>
              <a:rPr lang="en-US" altLang="zh-CN" sz="4800" dirty="0">
                <a:highlight>
                  <a:srgbClr val="FFFF00"/>
                </a:highlight>
                <a:latin typeface="微软雅黑" panose="020B0503020204020204" pitchFamily="34" charset="-122"/>
                <a:ea typeface="微软雅黑" panose="020B0503020204020204" pitchFamily="34" charset="-122"/>
              </a:rPr>
              <a:t> notebook </a:t>
            </a:r>
            <a:r>
              <a:rPr lang="zh-CN" altLang="en-US" sz="4800" dirty="0">
                <a:highlight>
                  <a:srgbClr val="FFFF00"/>
                </a:highlight>
                <a:latin typeface="微软雅黑" panose="020B0503020204020204" pitchFamily="34" charset="-122"/>
                <a:ea typeface="微软雅黑" panose="020B0503020204020204" pitchFamily="34" charset="-122"/>
              </a:rPr>
              <a:t>导入数据到 </a:t>
            </a:r>
            <a:r>
              <a:rPr lang="en-US" altLang="zh-CN" sz="4800" dirty="0" err="1">
                <a:highlight>
                  <a:srgbClr val="FFFF00"/>
                </a:highlight>
                <a:latin typeface="微软雅黑" panose="020B0503020204020204" pitchFamily="34" charset="-122"/>
                <a:ea typeface="微软雅黑" panose="020B0503020204020204" pitchFamily="34" charset="-122"/>
              </a:rPr>
              <a:t>RediSeach</a:t>
            </a:r>
            <a:r>
              <a:rPr lang="en-US" altLang="zh-CN" sz="4800" dirty="0">
                <a:highlight>
                  <a:srgbClr val="FFFF00"/>
                </a:highlight>
                <a:latin typeface="微软雅黑" panose="020B0503020204020204" pitchFamily="34" charset="-122"/>
                <a:ea typeface="微软雅黑" panose="020B0503020204020204" pitchFamily="34" charset="-122"/>
              </a:rPr>
              <a:t> </a:t>
            </a:r>
            <a:r>
              <a:rPr lang="zh-CN" altLang="en-US" sz="4800" dirty="0">
                <a:highlight>
                  <a:srgbClr val="FFFF00"/>
                </a:highlight>
                <a:latin typeface="微软雅黑" panose="020B0503020204020204" pitchFamily="34" charset="-122"/>
                <a:ea typeface="微软雅黑" panose="020B0503020204020204" pitchFamily="34" charset="-122"/>
              </a:rPr>
              <a:t>向量索引，</a:t>
            </a:r>
            <a:r>
              <a:rPr lang="zh-CN" altLang="en-US" sz="4800" dirty="0">
                <a:latin typeface="微软雅黑" panose="020B0503020204020204" pitchFamily="34" charset="-122"/>
                <a:ea typeface="微软雅黑" panose="020B0503020204020204" pitchFamily="34" charset="-122"/>
              </a:rPr>
              <a:t>逐个执行 </a:t>
            </a:r>
            <a:r>
              <a:rPr lang="en-US" altLang="zh-CN" sz="4800" dirty="0">
                <a:latin typeface="微软雅黑" panose="020B0503020204020204" pitchFamily="34" charset="-122"/>
                <a:ea typeface="微软雅黑" panose="020B0503020204020204" pitchFamily="34" charset="-122"/>
              </a:rPr>
              <a:t>cell</a:t>
            </a:r>
          </a:p>
          <a:p>
            <a:pPr lvl="2"/>
            <a:r>
              <a:rPr lang="zh-CN" altLang="en-US" sz="4800" strike="sngStrike" dirty="0">
                <a:latin typeface="微软雅黑" panose="020B0503020204020204" pitchFamily="34" charset="-122"/>
                <a:ea typeface="微软雅黑" panose="020B0503020204020204" pitchFamily="34" charset="-122"/>
              </a:rPr>
              <a:t>使用 </a:t>
            </a:r>
            <a:r>
              <a:rPr lang="en-US" altLang="zh-CN" sz="4800" strike="sngStrike" dirty="0">
                <a:latin typeface="微软雅黑" panose="020B0503020204020204" pitchFamily="34" charset="-122"/>
                <a:ea typeface="微软雅黑" panose="020B0503020204020204" pitchFamily="34" charset="-122"/>
              </a:rPr>
              <a:t>Flask/WSGI </a:t>
            </a:r>
            <a:r>
              <a:rPr lang="en-US" altLang="zh-CN" sz="4800" strike="sngStrike" dirty="0" err="1">
                <a:latin typeface="微软雅黑" panose="020B0503020204020204" pitchFamily="34" charset="-122"/>
                <a:ea typeface="微软雅黑" panose="020B0503020204020204" pitchFamily="34" charset="-122"/>
              </a:rPr>
              <a:t>WebApplication</a:t>
            </a:r>
            <a:r>
              <a:rPr lang="en-US" altLang="zh-CN" sz="4800" strike="sngStrike" dirty="0">
                <a:latin typeface="微软雅黑" panose="020B0503020204020204" pitchFamily="34" charset="-122"/>
                <a:ea typeface="微软雅黑" panose="020B0503020204020204" pitchFamily="34" charset="-122"/>
              </a:rPr>
              <a:t> </a:t>
            </a:r>
            <a:r>
              <a:rPr lang="zh-CN" altLang="en-US" sz="4800" strike="sngStrike" dirty="0">
                <a:latin typeface="微软雅黑" panose="020B0503020204020204" pitchFamily="34" charset="-122"/>
                <a:ea typeface="微软雅黑" panose="020B0503020204020204" pitchFamily="34" charset="-122"/>
              </a:rPr>
              <a:t>封装</a:t>
            </a:r>
            <a:endParaRPr lang="en-US" altLang="zh-CN" sz="4800" strike="sngStrike" dirty="0">
              <a:latin typeface="微软雅黑" panose="020B0503020204020204" pitchFamily="34" charset="-122"/>
              <a:ea typeface="微软雅黑" panose="020B0503020204020204" pitchFamily="34" charset="-122"/>
            </a:endParaRPr>
          </a:p>
          <a:p>
            <a:pPr marL="685800" lvl="2">
              <a:spcBef>
                <a:spcPts val="1000"/>
              </a:spcBef>
            </a:pPr>
            <a:r>
              <a:rPr lang="zh-CN" altLang="en-US" sz="4800" dirty="0">
                <a:latin typeface="微软雅黑" panose="020B0503020204020204" pitchFamily="34" charset="-122"/>
                <a:ea typeface="微软雅黑" panose="020B0503020204020204" pitchFamily="34" charset="-122"/>
              </a:rPr>
              <a:t>源码</a:t>
            </a:r>
            <a:endParaRPr lang="en-US" altLang="zh-CN" sz="4800" dirty="0">
              <a:latin typeface="微软雅黑" panose="020B0503020204020204" pitchFamily="34" charset="-122"/>
              <a:ea typeface="微软雅黑" panose="020B0503020204020204" pitchFamily="34" charset="-122"/>
            </a:endParaRPr>
          </a:p>
          <a:p>
            <a:pPr lvl="2"/>
            <a:r>
              <a:rPr lang="en-US" sz="4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openai</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-cookbook-python/examples/</a:t>
            </a:r>
            <a:r>
              <a:rPr lang="en-US" sz="4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vector_databases</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4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redis</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 at dev · </a:t>
            </a:r>
            <a:r>
              <a:rPr lang="en-US" sz="4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AwesomeYuer</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4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openai</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-cookbook-python · GitHub</a:t>
            </a:r>
            <a:endParaRPr lang="en-US" sz="4400" dirty="0">
              <a:solidFill>
                <a:srgbClr val="0070C0"/>
              </a:solidFill>
              <a:latin typeface="微软雅黑" panose="020B0503020204020204" pitchFamily="34" charset="-122"/>
              <a:ea typeface="微软雅黑" panose="020B0503020204020204" pitchFamily="34" charset="-122"/>
            </a:endParaRPr>
          </a:p>
          <a:p>
            <a:pPr lvl="2"/>
            <a:r>
              <a:rPr lang="en-US" sz="4400" dirty="0" err="1">
                <a:solidFill>
                  <a:srgbClr val="0070C0"/>
                </a:solidFill>
                <a:hlinkClick r:id="rId4">
                  <a:extLst>
                    <a:ext uri="{A12FA001-AC4F-418D-AE19-62706E023703}">
                      <ahyp:hlinkClr xmlns:ahyp="http://schemas.microsoft.com/office/drawing/2018/hyperlinkcolor" val="tx"/>
                    </a:ext>
                  </a:extLst>
                </a:hlinkClick>
              </a:rPr>
              <a:t>openai</a:t>
            </a:r>
            <a:r>
              <a:rPr lang="en-US" sz="4400" dirty="0">
                <a:solidFill>
                  <a:srgbClr val="0070C0"/>
                </a:solidFill>
                <a:hlinkClick r:id="rId4">
                  <a:extLst>
                    <a:ext uri="{A12FA001-AC4F-418D-AE19-62706E023703}">
                      <ahyp:hlinkClr xmlns:ahyp="http://schemas.microsoft.com/office/drawing/2018/hyperlinkcolor" val="tx"/>
                    </a:ext>
                  </a:extLst>
                </a:hlinkClick>
              </a:rPr>
              <a:t>-cookbook-python/</a:t>
            </a:r>
            <a:r>
              <a:rPr lang="en-US" sz="4400" dirty="0" err="1">
                <a:solidFill>
                  <a:srgbClr val="0070C0"/>
                </a:solidFill>
                <a:hlinkClick r:id="rId4">
                  <a:extLst>
                    <a:ext uri="{A12FA001-AC4F-418D-AE19-62706E023703}">
                      <ahyp:hlinkClr xmlns:ahyp="http://schemas.microsoft.com/office/drawing/2018/hyperlinkcolor" val="tx"/>
                    </a:ext>
                  </a:extLst>
                </a:hlinkClick>
              </a:rPr>
              <a:t>Getting_started_with_Qdrant.ipynb</a:t>
            </a:r>
            <a:r>
              <a:rPr lang="en-US" sz="4400" dirty="0">
                <a:solidFill>
                  <a:srgbClr val="0070C0"/>
                </a:solidFill>
                <a:hlinkClick r:id="rId4">
                  <a:extLst>
                    <a:ext uri="{A12FA001-AC4F-418D-AE19-62706E023703}">
                      <ahyp:hlinkClr xmlns:ahyp="http://schemas.microsoft.com/office/drawing/2018/hyperlinkcolor" val="tx"/>
                    </a:ext>
                  </a:extLst>
                </a:hlinkClick>
              </a:rPr>
              <a:t> at dev · </a:t>
            </a:r>
            <a:r>
              <a:rPr lang="en-US" sz="4400" dirty="0" err="1">
                <a:solidFill>
                  <a:srgbClr val="0070C0"/>
                </a:solidFill>
                <a:hlinkClick r:id="rId4">
                  <a:extLst>
                    <a:ext uri="{A12FA001-AC4F-418D-AE19-62706E023703}">
                      <ahyp:hlinkClr xmlns:ahyp="http://schemas.microsoft.com/office/drawing/2018/hyperlinkcolor" val="tx"/>
                    </a:ext>
                  </a:extLst>
                </a:hlinkClick>
              </a:rPr>
              <a:t>AwesomeYuer</a:t>
            </a:r>
            <a:r>
              <a:rPr lang="en-US" sz="4400" dirty="0">
                <a:solidFill>
                  <a:srgbClr val="0070C0"/>
                </a:solidFill>
                <a:hlinkClick r:id="rId4">
                  <a:extLst>
                    <a:ext uri="{A12FA001-AC4F-418D-AE19-62706E023703}">
                      <ahyp:hlinkClr xmlns:ahyp="http://schemas.microsoft.com/office/drawing/2018/hyperlinkcolor" val="tx"/>
                    </a:ext>
                  </a:extLst>
                </a:hlinkClick>
              </a:rPr>
              <a:t>/</a:t>
            </a:r>
            <a:r>
              <a:rPr lang="en-US" sz="4400" dirty="0" err="1">
                <a:solidFill>
                  <a:srgbClr val="0070C0"/>
                </a:solidFill>
                <a:hlinkClick r:id="rId4">
                  <a:extLst>
                    <a:ext uri="{A12FA001-AC4F-418D-AE19-62706E023703}">
                      <ahyp:hlinkClr xmlns:ahyp="http://schemas.microsoft.com/office/drawing/2018/hyperlinkcolor" val="tx"/>
                    </a:ext>
                  </a:extLst>
                </a:hlinkClick>
              </a:rPr>
              <a:t>openai</a:t>
            </a:r>
            <a:r>
              <a:rPr lang="en-US" sz="4400" dirty="0">
                <a:solidFill>
                  <a:srgbClr val="0070C0"/>
                </a:solidFill>
                <a:hlinkClick r:id="rId4">
                  <a:extLst>
                    <a:ext uri="{A12FA001-AC4F-418D-AE19-62706E023703}">
                      <ahyp:hlinkClr xmlns:ahyp="http://schemas.microsoft.com/office/drawing/2018/hyperlinkcolor" val="tx"/>
                    </a:ext>
                  </a:extLst>
                </a:hlinkClick>
              </a:rPr>
              <a:t>-cookbook-python · GitHub</a:t>
            </a:r>
            <a:endParaRPr lang="en-US" sz="4400" dirty="0">
              <a:solidFill>
                <a:srgbClr val="0070C0"/>
              </a:solidFill>
              <a:latin typeface="微软雅黑" panose="020B0503020204020204" pitchFamily="34" charset="-122"/>
              <a:ea typeface="微软雅黑" panose="020B0503020204020204" pitchFamily="34" charset="-122"/>
            </a:endParaRPr>
          </a:p>
          <a:p>
            <a:pPr lvl="2"/>
            <a:r>
              <a:rPr lang="en-US" sz="4400" dirty="0" err="1">
                <a:solidFill>
                  <a:srgbClr val="0070C0"/>
                </a:solidFill>
                <a:latin typeface="微软雅黑" panose="020B0503020204020204" pitchFamily="34" charset="-122"/>
                <a:ea typeface="微软雅黑" panose="020B0503020204020204" pitchFamily="34" charset="-122"/>
                <a:hlinkClick r:id="rId5">
                  <a:extLst>
                    <a:ext uri="{A12FA001-AC4F-418D-AE19-62706E023703}">
                      <ahyp:hlinkClr xmlns:ahyp="http://schemas.microsoft.com/office/drawing/2018/hyperlinkcolor" val="tx"/>
                    </a:ext>
                  </a:extLst>
                </a:hlinkClick>
              </a:rPr>
              <a:t>AwesomeYuer</a:t>
            </a:r>
            <a:r>
              <a:rPr lang="en-US" sz="4400" dirty="0">
                <a:solidFill>
                  <a:srgbClr val="0070C0"/>
                </a:solidFill>
                <a:latin typeface="微软雅黑" panose="020B0503020204020204" pitchFamily="34" charset="-122"/>
                <a:ea typeface="微软雅黑" panose="020B0503020204020204" pitchFamily="34" charset="-122"/>
                <a:hlinkClick r:id="rId5">
                  <a:extLst>
                    <a:ext uri="{A12FA001-AC4F-418D-AE19-62706E023703}">
                      <ahyp:hlinkClr xmlns:ahyp="http://schemas.microsoft.com/office/drawing/2018/hyperlinkcolor" val="tx"/>
                    </a:ext>
                  </a:extLst>
                </a:hlinkClick>
              </a:rPr>
              <a:t>/milvus-sample-notebooks (github.com)</a:t>
            </a:r>
            <a:endParaRPr lang="en-US" sz="4400" dirty="0">
              <a:solidFill>
                <a:srgbClr val="0070C0"/>
              </a:solidFill>
              <a:latin typeface="微软雅黑" panose="020B0503020204020204" pitchFamily="34" charset="-122"/>
              <a:ea typeface="微软雅黑" panose="020B0503020204020204" pitchFamily="34" charset="-122"/>
            </a:endParaRPr>
          </a:p>
          <a:p>
            <a:r>
              <a:rPr lang="en-US" altLang="zh-CN" sz="4800" b="1" dirty="0" err="1">
                <a:latin typeface="微软雅黑" panose="020B0503020204020204" pitchFamily="34" charset="-122"/>
                <a:ea typeface="微软雅黑" panose="020B0503020204020204" pitchFamily="34" charset="-122"/>
              </a:rPr>
              <a:t>PgSQL</a:t>
            </a:r>
            <a:r>
              <a:rPr lang="en-US" altLang="zh-CN" sz="4800" b="1" dirty="0">
                <a:latin typeface="微软雅黑" panose="020B0503020204020204" pitchFamily="34" charset="-122"/>
                <a:ea typeface="微软雅黑" panose="020B0503020204020204" pitchFamily="34" charset="-122"/>
              </a:rPr>
              <a:t>:		</a:t>
            </a:r>
            <a:r>
              <a:rPr lang="en-US" altLang="zh-CN" sz="4800" dirty="0">
                <a:latin typeface="微软雅黑" panose="020B0503020204020204" pitchFamily="34" charset="-122"/>
                <a:ea typeface="微软雅黑" panose="020B0503020204020204" pitchFamily="34" charset="-122"/>
              </a:rPr>
              <a:t>PgAdmin4</a:t>
            </a:r>
            <a:r>
              <a:rPr lang="zh-CN" altLang="en-US" sz="4800" dirty="0">
                <a:latin typeface="微软雅黑" panose="020B0503020204020204" pitchFamily="34" charset="-122"/>
                <a:ea typeface="微软雅黑" panose="020B0503020204020204" pitchFamily="34" charset="-122"/>
              </a:rPr>
              <a:t>，</a:t>
            </a:r>
            <a:r>
              <a:rPr lang="en-US" altLang="zh-CN" sz="4400" dirty="0" err="1">
                <a:latin typeface="微软雅黑" panose="020B0503020204020204" pitchFamily="34" charset="-122"/>
                <a:ea typeface="微软雅黑" panose="020B0503020204020204" pitchFamily="34" charset="-122"/>
              </a:rPr>
              <a:t>PgSQL</a:t>
            </a:r>
            <a:r>
              <a:rPr lang="en-US" altLang="zh-CN" sz="4400" dirty="0">
                <a:latin typeface="微软雅黑" panose="020B0503020204020204" pitchFamily="34" charset="-122"/>
                <a:ea typeface="微软雅黑" panose="020B0503020204020204" pitchFamily="34" charset="-122"/>
              </a:rPr>
              <a:t> </a:t>
            </a:r>
            <a:r>
              <a:rPr lang="zh-CN" altLang="en-US" sz="4400" dirty="0">
                <a:latin typeface="微软雅黑" panose="020B0503020204020204" pitchFamily="34" charset="-122"/>
                <a:ea typeface="微软雅黑" panose="020B0503020204020204" pitchFamily="34" charset="-122"/>
              </a:rPr>
              <a:t>客户端管理工具</a:t>
            </a:r>
            <a:endParaRPr lang="en-US" altLang="zh-CN" sz="4400" dirty="0">
              <a:latin typeface="微软雅黑" panose="020B0503020204020204" pitchFamily="34" charset="-122"/>
              <a:ea typeface="微软雅黑" panose="020B0503020204020204" pitchFamily="34" charset="-122"/>
            </a:endParaRPr>
          </a:p>
          <a:p>
            <a:r>
              <a:rPr lang="en-US" altLang="zh-CN" sz="4800" b="1" dirty="0">
                <a:latin typeface="微软雅黑" panose="020B0503020204020204" pitchFamily="34" charset="-122"/>
                <a:ea typeface="微软雅黑" panose="020B0503020204020204" pitchFamily="34" charset="-122"/>
              </a:rPr>
              <a:t>Redis</a:t>
            </a:r>
            <a:r>
              <a:rPr lang="zh-CN" altLang="en-US" sz="4800" b="1" dirty="0">
                <a:latin typeface="微软雅黑" panose="020B0503020204020204" pitchFamily="34" charset="-122"/>
                <a:ea typeface="微软雅黑" panose="020B0503020204020204" pitchFamily="34" charset="-122"/>
              </a:rPr>
              <a:t>：</a:t>
            </a:r>
            <a:r>
              <a:rPr lang="en-US" altLang="zh-CN" sz="4800" b="1" dirty="0">
                <a:latin typeface="微软雅黑" panose="020B0503020204020204" pitchFamily="34" charset="-122"/>
                <a:ea typeface="微软雅黑" panose="020B0503020204020204" pitchFamily="34" charset="-122"/>
              </a:rPr>
              <a:t>		</a:t>
            </a:r>
            <a:r>
              <a:rPr lang="en-US" altLang="zh-CN" sz="4800" dirty="0">
                <a:latin typeface="微软雅黑" panose="020B0503020204020204" pitchFamily="34" charset="-122"/>
                <a:ea typeface="微软雅黑" panose="020B0503020204020204" pitchFamily="34" charset="-122"/>
              </a:rPr>
              <a:t>Another Redis Desktop Manager</a:t>
            </a:r>
            <a:r>
              <a:rPr lang="zh-CN" altLang="en-US" sz="4800" dirty="0">
                <a:latin typeface="微软雅黑" panose="020B0503020204020204" pitchFamily="34" charset="-122"/>
                <a:ea typeface="微软雅黑" panose="020B0503020204020204" pitchFamily="34" charset="-122"/>
              </a:rPr>
              <a:t>，</a:t>
            </a:r>
            <a:r>
              <a:rPr lang="en-US" altLang="zh-CN" sz="4400" dirty="0">
                <a:latin typeface="微软雅黑" panose="020B0503020204020204" pitchFamily="34" charset="-122"/>
                <a:ea typeface="微软雅黑" panose="020B0503020204020204" pitchFamily="34" charset="-122"/>
              </a:rPr>
              <a:t>Redis </a:t>
            </a:r>
            <a:r>
              <a:rPr lang="zh-CN" altLang="en-US" sz="4400" dirty="0">
                <a:latin typeface="微软雅黑" panose="020B0503020204020204" pitchFamily="34" charset="-122"/>
                <a:ea typeface="微软雅黑" panose="020B0503020204020204" pitchFamily="34" charset="-122"/>
              </a:rPr>
              <a:t>客户端管理工具，</a:t>
            </a:r>
            <a:r>
              <a:rPr lang="en-US" altLang="zh-CN" sz="4400" dirty="0" err="1">
                <a:latin typeface="微软雅黑" panose="020B0503020204020204" pitchFamily="34" charset="-122"/>
                <a:ea typeface="微软雅黑" panose="020B0503020204020204" pitchFamily="34" charset="-122"/>
              </a:rPr>
              <a:t>redis</a:t>
            </a:r>
            <a:r>
              <a:rPr lang="en-US" altLang="zh-CN" sz="4400" dirty="0">
                <a:latin typeface="微软雅黑" panose="020B0503020204020204" pitchFamily="34" charset="-122"/>
                <a:ea typeface="微软雅黑" panose="020B0503020204020204" pitchFamily="34" charset="-122"/>
              </a:rPr>
              <a:t>-cli </a:t>
            </a:r>
            <a:r>
              <a:rPr lang="zh-CN" altLang="en-US" sz="4400" dirty="0">
                <a:latin typeface="微软雅黑" panose="020B0503020204020204" pitchFamily="34" charset="-122"/>
                <a:ea typeface="微软雅黑" panose="020B0503020204020204" pitchFamily="34" charset="-122"/>
              </a:rPr>
              <a:t>命令行</a:t>
            </a:r>
            <a:endParaRPr lang="en-US" altLang="zh-CN" sz="4400" dirty="0">
              <a:latin typeface="微软雅黑" panose="020B0503020204020204" pitchFamily="34" charset="-122"/>
              <a:ea typeface="微软雅黑" panose="020B0503020204020204" pitchFamily="34" charset="-122"/>
            </a:endParaRPr>
          </a:p>
          <a:p>
            <a:r>
              <a:rPr lang="en-US" altLang="zh-CN" sz="4400" b="1" dirty="0">
                <a:latin typeface="微软雅黑" panose="020B0503020204020204" pitchFamily="34" charset="-122"/>
                <a:ea typeface="微软雅黑" panose="020B0503020204020204" pitchFamily="34" charset="-122"/>
              </a:rPr>
              <a:t>Milvus:</a:t>
            </a:r>
            <a:r>
              <a:rPr lang="en-US" altLang="zh-CN" sz="4400" dirty="0">
                <a:latin typeface="微软雅黑" panose="020B0503020204020204" pitchFamily="34" charset="-122"/>
                <a:ea typeface="微软雅黑" panose="020B0503020204020204" pitchFamily="34" charset="-122"/>
              </a:rPr>
              <a:t> 		Attu Web Management GUI /Desktop (</a:t>
            </a:r>
            <a:r>
              <a:rPr lang="zh-CN" altLang="en-US" sz="4400" dirty="0">
                <a:latin typeface="微软雅黑" panose="020B0503020204020204" pitchFamily="34" charset="-122"/>
                <a:ea typeface="微软雅黑" panose="020B0503020204020204" pitchFamily="34" charset="-122"/>
              </a:rPr>
              <a:t>功能比较完善</a:t>
            </a:r>
            <a:r>
              <a:rPr lang="en-US" altLang="zh-CN" sz="4400" dirty="0">
                <a:latin typeface="微软雅黑" panose="020B0503020204020204" pitchFamily="34" charset="-122"/>
                <a:ea typeface="微软雅黑" panose="020B0503020204020204" pitchFamily="34" charset="-122"/>
              </a:rPr>
              <a:t>)</a:t>
            </a:r>
            <a:r>
              <a:rPr lang="zh-CN" altLang="en-US" sz="4400" dirty="0">
                <a:latin typeface="微软雅黑" panose="020B0503020204020204" pitchFamily="34" charset="-122"/>
                <a:ea typeface="微软雅黑" panose="020B0503020204020204" pitchFamily="34" charset="-122"/>
              </a:rPr>
              <a:t>，</a:t>
            </a:r>
            <a:r>
              <a:rPr lang="en-US" altLang="zh-CN" sz="4400" dirty="0">
                <a:latin typeface="微软雅黑" panose="020B0503020204020204" pitchFamily="34" charset="-122"/>
                <a:ea typeface="微软雅黑" panose="020B0503020204020204" pitchFamily="34" charset="-122"/>
              </a:rPr>
              <a:t>docker </a:t>
            </a:r>
            <a:r>
              <a:rPr lang="zh-CN" altLang="en-US" sz="4400" dirty="0">
                <a:latin typeface="微软雅黑" panose="020B0503020204020204" pitchFamily="34" charset="-122"/>
                <a:ea typeface="微软雅黑" panose="020B0503020204020204" pitchFamily="34" charset="-122"/>
              </a:rPr>
              <a:t>运行</a:t>
            </a:r>
            <a:endParaRPr lang="en-US" altLang="zh-CN" sz="4400" dirty="0">
              <a:latin typeface="微软雅黑" panose="020B0503020204020204" pitchFamily="34" charset="-122"/>
              <a:ea typeface="微软雅黑" panose="020B0503020204020204" pitchFamily="34" charset="-122"/>
            </a:endParaRPr>
          </a:p>
          <a:p>
            <a:r>
              <a:rPr lang="en-US" altLang="zh-CN" sz="4400" b="1" dirty="0" err="1">
                <a:latin typeface="微软雅黑" panose="020B0503020204020204" pitchFamily="34" charset="-122"/>
                <a:ea typeface="微软雅黑" panose="020B0503020204020204" pitchFamily="34" charset="-122"/>
              </a:rPr>
              <a:t>Qdrant</a:t>
            </a:r>
            <a:r>
              <a:rPr lang="en-US" altLang="zh-CN" sz="4400" b="1" dirty="0">
                <a:latin typeface="微软雅黑" panose="020B0503020204020204" pitchFamily="34" charset="-122"/>
                <a:ea typeface="微软雅黑" panose="020B0503020204020204" pitchFamily="34" charset="-122"/>
              </a:rPr>
              <a:t>: 	</a:t>
            </a:r>
            <a:r>
              <a:rPr lang="en-US" altLang="zh-CN" sz="4400" dirty="0">
                <a:latin typeface="微软雅黑" panose="020B0503020204020204" pitchFamily="34" charset="-122"/>
                <a:ea typeface="微软雅黑" panose="020B0503020204020204" pitchFamily="34" charset="-122"/>
              </a:rPr>
              <a:t>Web-UI </a:t>
            </a:r>
            <a:r>
              <a:rPr lang="zh-CN" altLang="en-US" sz="4400" dirty="0">
                <a:latin typeface="微软雅黑" panose="020B0503020204020204" pitchFamily="34" charset="-122"/>
                <a:ea typeface="微软雅黑" panose="020B0503020204020204" pitchFamily="34" charset="-122"/>
              </a:rPr>
              <a:t>（功能简陋），源码级 </a:t>
            </a:r>
            <a:r>
              <a:rPr lang="en-US" altLang="zh-CN" sz="4400" dirty="0" err="1">
                <a:latin typeface="微软雅黑" panose="020B0503020204020204" pitchFamily="34" charset="-122"/>
                <a:ea typeface="微软雅黑" panose="020B0503020204020204" pitchFamily="34" charset="-122"/>
              </a:rPr>
              <a:t>npm</a:t>
            </a:r>
            <a:r>
              <a:rPr lang="en-US" altLang="zh-CN" sz="4400" dirty="0">
                <a:latin typeface="微软雅黑" panose="020B0503020204020204" pitchFamily="34" charset="-122"/>
                <a:ea typeface="微软雅黑" panose="020B0503020204020204" pitchFamily="34" charset="-122"/>
              </a:rPr>
              <a:t> </a:t>
            </a:r>
            <a:r>
              <a:rPr lang="zh-CN" altLang="en-US" sz="4400" dirty="0">
                <a:latin typeface="微软雅黑" panose="020B0503020204020204" pitchFamily="34" charset="-122"/>
                <a:ea typeface="微软雅黑" panose="020B0503020204020204" pitchFamily="34" charset="-122"/>
              </a:rPr>
              <a:t>运行</a:t>
            </a:r>
            <a:endParaRPr lang="en-US" altLang="zh-CN" sz="4400" dirty="0">
              <a:latin typeface="微软雅黑" panose="020B0503020204020204" pitchFamily="34" charset="-122"/>
              <a:ea typeface="微软雅黑" panose="020B0503020204020204" pitchFamily="34" charset="-122"/>
            </a:endParaRPr>
          </a:p>
          <a:p>
            <a:endParaRPr lang="en-US" altLang="zh-CN" sz="5600" dirty="0">
              <a:latin typeface="微软雅黑" panose="020B0503020204020204" pitchFamily="34" charset="-122"/>
              <a:ea typeface="微软雅黑" panose="020B0503020204020204" pitchFamily="34" charset="-122"/>
            </a:endParaRPr>
          </a:p>
          <a:p>
            <a:pPr marL="0" indent="0">
              <a:buNone/>
            </a:pPr>
            <a:r>
              <a:rPr lang="en-US" sz="3400" dirty="0">
                <a:latin typeface="微软雅黑" panose="020B0503020204020204" pitchFamily="34" charset="-122"/>
                <a:ea typeface="微软雅黑" panose="020B0503020204020204" pitchFamily="34" charset="-122"/>
              </a:rPr>
              <a:t>	</a:t>
            </a:r>
            <a:endParaRPr lang="en-US" altLang="zh-CN" sz="3400" dirty="0">
              <a:latin typeface="微软雅黑" panose="020B0503020204020204" pitchFamily="34" charset="-122"/>
              <a:ea typeface="微软雅黑" panose="020B0503020204020204" pitchFamily="34" charset="-122"/>
            </a:endParaRPr>
          </a:p>
          <a:p>
            <a:pPr lvl="1"/>
            <a:endParaRPr lang="en-US" altLang="zh-CN" sz="2800" dirty="0">
              <a:latin typeface="微软雅黑" panose="020B0503020204020204" pitchFamily="34" charset="-122"/>
              <a:ea typeface="微软雅黑" panose="020B0503020204020204" pitchFamily="34" charset="-122"/>
            </a:endParaRPr>
          </a:p>
          <a:p>
            <a:pPr lvl="1"/>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8756546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59966A-C162-DD47-E44D-190945BC2621}"/>
              </a:ext>
            </a:extLst>
          </p:cNvPr>
          <p:cNvSpPr>
            <a:spLocks noGrp="1"/>
          </p:cNvSpPr>
          <p:nvPr>
            <p:ph type="title"/>
          </p:nvPr>
        </p:nvSpPr>
        <p:spPr/>
        <p:txBody>
          <a:bodyPr/>
          <a:lstStyle/>
          <a:p>
            <a:r>
              <a:rPr lang="en-US" b="1" dirty="0">
                <a:latin typeface="微软雅黑" panose="020B0503020204020204" pitchFamily="34" charset="-122"/>
                <a:ea typeface="微软雅黑" panose="020B0503020204020204" pitchFamily="34" charset="-122"/>
              </a:rPr>
              <a:t>.NET </a:t>
            </a:r>
            <a:r>
              <a:rPr lang="zh-CN" altLang="en-US" b="1" dirty="0">
                <a:latin typeface="微软雅黑" panose="020B0503020204020204" pitchFamily="34" charset="-122"/>
                <a:ea typeface="微软雅黑" panose="020B0503020204020204" pitchFamily="34" charset="-122"/>
              </a:rPr>
              <a:t>向量检索功能调用局部代码</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4B3DE827-E114-7A54-9EF6-82986B03F46E}"/>
              </a:ext>
            </a:extLst>
          </p:cNvPr>
          <p:cNvSpPr>
            <a:spLocks noGrp="1"/>
          </p:cNvSpPr>
          <p:nvPr>
            <p:ph idx="1"/>
          </p:nvPr>
        </p:nvSpPr>
        <p:spPr/>
        <p:txBody>
          <a:bodyPr/>
          <a:lstStyle/>
          <a:p>
            <a:endParaRPr lang="en-US">
              <a:latin typeface="微软雅黑" panose="020B0503020204020204" pitchFamily="34" charset="-122"/>
              <a:ea typeface="微软雅黑" panose="020B0503020204020204" pitchFamily="34" charset="-122"/>
            </a:endParaRPr>
          </a:p>
        </p:txBody>
      </p:sp>
      <p:graphicFrame>
        <p:nvGraphicFramePr>
          <p:cNvPr id="5" name="Object 4">
            <a:extLst>
              <a:ext uri="{FF2B5EF4-FFF2-40B4-BE49-F238E27FC236}">
                <a16:creationId xmlns:a16="http://schemas.microsoft.com/office/drawing/2014/main" id="{E7392290-369B-B869-A519-18AF1062948C}"/>
              </a:ext>
            </a:extLst>
          </p:cNvPr>
          <p:cNvGraphicFramePr>
            <a:graphicFrameLocks noChangeAspect="1"/>
          </p:cNvGraphicFramePr>
          <p:nvPr>
            <p:extLst>
              <p:ext uri="{D42A27DB-BD31-4B8C-83A1-F6EECF244321}">
                <p14:modId xmlns:p14="http://schemas.microsoft.com/office/powerpoint/2010/main" val="1997622581"/>
              </p:ext>
            </p:extLst>
          </p:nvPr>
        </p:nvGraphicFramePr>
        <p:xfrm>
          <a:off x="268720" y="1825625"/>
          <a:ext cx="4739771" cy="4248289"/>
        </p:xfrm>
        <a:graphic>
          <a:graphicData uri="http://schemas.openxmlformats.org/presentationml/2006/ole">
            <mc:AlternateContent xmlns:mc="http://schemas.openxmlformats.org/markup-compatibility/2006">
              <mc:Choice xmlns:v="urn:schemas-microsoft-com:vml" Requires="v">
                <p:oleObj r:id="rId2" imgW="6705720" imgH="6010200" progId="">
                  <p:embed/>
                </p:oleObj>
              </mc:Choice>
              <mc:Fallback>
                <p:oleObj r:id="rId2" imgW="6705720" imgH="6010200" progId="">
                  <p:embed/>
                  <p:pic>
                    <p:nvPicPr>
                      <p:cNvPr id="7" name="Object 6">
                        <a:extLst>
                          <a:ext uri="{FF2B5EF4-FFF2-40B4-BE49-F238E27FC236}">
                            <a16:creationId xmlns:a16="http://schemas.microsoft.com/office/drawing/2014/main" id="{CDF4DB32-FDDA-70BE-2CAE-E318748C5273}"/>
                          </a:ext>
                        </a:extLst>
                      </p:cNvPr>
                      <p:cNvPicPr/>
                      <p:nvPr/>
                    </p:nvPicPr>
                    <p:blipFill>
                      <a:blip r:embed="rId3"/>
                      <a:stretch>
                        <a:fillRect/>
                      </a:stretch>
                    </p:blipFill>
                    <p:spPr>
                      <a:xfrm>
                        <a:off x="268720" y="1825625"/>
                        <a:ext cx="4739771" cy="4248289"/>
                      </a:xfrm>
                      <a:prstGeom prst="rect">
                        <a:avLst/>
                      </a:prstGeom>
                    </p:spPr>
                  </p:pic>
                </p:oleObj>
              </mc:Fallback>
            </mc:AlternateContent>
          </a:graphicData>
        </a:graphic>
      </p:graphicFrame>
      <p:graphicFrame>
        <p:nvGraphicFramePr>
          <p:cNvPr id="6" name="Object 5">
            <a:extLst>
              <a:ext uri="{FF2B5EF4-FFF2-40B4-BE49-F238E27FC236}">
                <a16:creationId xmlns:a16="http://schemas.microsoft.com/office/drawing/2014/main" id="{CA58CBBD-A337-893F-6A70-8A8F100A4895}"/>
              </a:ext>
            </a:extLst>
          </p:cNvPr>
          <p:cNvGraphicFramePr>
            <a:graphicFrameLocks noChangeAspect="1"/>
          </p:cNvGraphicFramePr>
          <p:nvPr>
            <p:extLst>
              <p:ext uri="{D42A27DB-BD31-4B8C-83A1-F6EECF244321}">
                <p14:modId xmlns:p14="http://schemas.microsoft.com/office/powerpoint/2010/main" val="3901329460"/>
              </p:ext>
            </p:extLst>
          </p:nvPr>
        </p:nvGraphicFramePr>
        <p:xfrm>
          <a:off x="5489381" y="1825625"/>
          <a:ext cx="6275278" cy="4252667"/>
        </p:xfrm>
        <a:graphic>
          <a:graphicData uri="http://schemas.openxmlformats.org/presentationml/2006/ole">
            <mc:AlternateContent xmlns:mc="http://schemas.openxmlformats.org/markup-compatibility/2006">
              <mc:Choice xmlns:v="urn:schemas-microsoft-com:vml" Requires="v">
                <p:oleObj r:id="rId4" imgW="8067600" imgH="5467320" progId="">
                  <p:embed/>
                </p:oleObj>
              </mc:Choice>
              <mc:Fallback>
                <p:oleObj r:id="rId4" imgW="8067600" imgH="5467320" progId="">
                  <p:embed/>
                  <p:pic>
                    <p:nvPicPr>
                      <p:cNvPr id="4" name="Object 3">
                        <a:extLst>
                          <a:ext uri="{FF2B5EF4-FFF2-40B4-BE49-F238E27FC236}">
                            <a16:creationId xmlns:a16="http://schemas.microsoft.com/office/drawing/2014/main" id="{30F0AEE0-E1B8-BD20-801B-AF6E89EC721D}"/>
                          </a:ext>
                        </a:extLst>
                      </p:cNvPr>
                      <p:cNvPicPr/>
                      <p:nvPr/>
                    </p:nvPicPr>
                    <p:blipFill>
                      <a:blip r:embed="rId5"/>
                      <a:stretch>
                        <a:fillRect/>
                      </a:stretch>
                    </p:blipFill>
                    <p:spPr>
                      <a:xfrm>
                        <a:off x="5489381" y="1825625"/>
                        <a:ext cx="6275278" cy="4252667"/>
                      </a:xfrm>
                      <a:prstGeom prst="rect">
                        <a:avLst/>
                      </a:prstGeom>
                    </p:spPr>
                  </p:pic>
                </p:oleObj>
              </mc:Fallback>
            </mc:AlternateContent>
          </a:graphicData>
        </a:graphic>
      </p:graphicFrame>
      <p:graphicFrame>
        <p:nvGraphicFramePr>
          <p:cNvPr id="7" name="Object 6">
            <a:extLst>
              <a:ext uri="{FF2B5EF4-FFF2-40B4-BE49-F238E27FC236}">
                <a16:creationId xmlns:a16="http://schemas.microsoft.com/office/drawing/2014/main" id="{903AF262-276E-9233-73DD-8C3B8EBDB0EC}"/>
              </a:ext>
            </a:extLst>
          </p:cNvPr>
          <p:cNvGraphicFramePr>
            <a:graphicFrameLocks noChangeAspect="1"/>
          </p:cNvGraphicFramePr>
          <p:nvPr>
            <p:extLst>
              <p:ext uri="{D42A27DB-BD31-4B8C-83A1-F6EECF244321}">
                <p14:modId xmlns:p14="http://schemas.microsoft.com/office/powerpoint/2010/main" val="4088528386"/>
              </p:ext>
            </p:extLst>
          </p:nvPr>
        </p:nvGraphicFramePr>
        <p:xfrm>
          <a:off x="8307371" y="1439862"/>
          <a:ext cx="3714750" cy="5418137"/>
        </p:xfrm>
        <a:graphic>
          <a:graphicData uri="http://schemas.openxmlformats.org/presentationml/2006/ole">
            <mc:AlternateContent xmlns:mc="http://schemas.openxmlformats.org/markup-compatibility/2006">
              <mc:Choice xmlns:v="urn:schemas-microsoft-com:vml" Requires="v">
                <p:oleObj r:id="rId6" imgW="5276880" imgH="7696080" progId="">
                  <p:embed/>
                </p:oleObj>
              </mc:Choice>
              <mc:Fallback>
                <p:oleObj r:id="rId6" imgW="5276880" imgH="7696080" progId="">
                  <p:embed/>
                  <p:pic>
                    <p:nvPicPr>
                      <p:cNvPr id="0" name=""/>
                      <p:cNvPicPr/>
                      <p:nvPr/>
                    </p:nvPicPr>
                    <p:blipFill>
                      <a:blip r:embed="rId7"/>
                      <a:stretch>
                        <a:fillRect/>
                      </a:stretch>
                    </p:blipFill>
                    <p:spPr>
                      <a:xfrm>
                        <a:off x="8307371" y="1439862"/>
                        <a:ext cx="3714750" cy="5418137"/>
                      </a:xfrm>
                      <a:prstGeom prst="rect">
                        <a:avLst/>
                      </a:prstGeom>
                    </p:spPr>
                  </p:pic>
                </p:oleObj>
              </mc:Fallback>
            </mc:AlternateContent>
          </a:graphicData>
        </a:graphic>
      </p:graphicFrame>
      <p:graphicFrame>
        <p:nvGraphicFramePr>
          <p:cNvPr id="8" name="Object 7">
            <a:extLst>
              <a:ext uri="{FF2B5EF4-FFF2-40B4-BE49-F238E27FC236}">
                <a16:creationId xmlns:a16="http://schemas.microsoft.com/office/drawing/2014/main" id="{F71D2789-22EF-49B0-6937-525DBEFFE101}"/>
              </a:ext>
            </a:extLst>
          </p:cNvPr>
          <p:cNvGraphicFramePr>
            <a:graphicFrameLocks noChangeAspect="1"/>
          </p:cNvGraphicFramePr>
          <p:nvPr>
            <p:extLst>
              <p:ext uri="{D42A27DB-BD31-4B8C-83A1-F6EECF244321}">
                <p14:modId xmlns:p14="http://schemas.microsoft.com/office/powerpoint/2010/main" val="243751230"/>
              </p:ext>
            </p:extLst>
          </p:nvPr>
        </p:nvGraphicFramePr>
        <p:xfrm>
          <a:off x="4583225" y="1439863"/>
          <a:ext cx="3565525" cy="5418137"/>
        </p:xfrm>
        <a:graphic>
          <a:graphicData uri="http://schemas.openxmlformats.org/presentationml/2006/ole">
            <mc:AlternateContent xmlns:mc="http://schemas.openxmlformats.org/markup-compatibility/2006">
              <mc:Choice xmlns:v="urn:schemas-microsoft-com:vml" Requires="v">
                <p:oleObj r:id="rId8" imgW="5057640" imgH="7686720" progId="">
                  <p:embed/>
                </p:oleObj>
              </mc:Choice>
              <mc:Fallback>
                <p:oleObj r:id="rId8" imgW="5057640" imgH="7686720" progId="">
                  <p:embed/>
                  <p:pic>
                    <p:nvPicPr>
                      <p:cNvPr id="0" name=""/>
                      <p:cNvPicPr/>
                      <p:nvPr/>
                    </p:nvPicPr>
                    <p:blipFill>
                      <a:blip r:embed="rId9"/>
                      <a:stretch>
                        <a:fillRect/>
                      </a:stretch>
                    </p:blipFill>
                    <p:spPr>
                      <a:xfrm>
                        <a:off x="4583225" y="1439863"/>
                        <a:ext cx="3565525" cy="5418137"/>
                      </a:xfrm>
                      <a:prstGeom prst="rect">
                        <a:avLst/>
                      </a:prstGeom>
                    </p:spPr>
                  </p:pic>
                </p:oleObj>
              </mc:Fallback>
            </mc:AlternateContent>
          </a:graphicData>
        </a:graphic>
      </p:graphicFrame>
    </p:spTree>
    <p:extLst>
      <p:ext uri="{BB962C8B-B14F-4D97-AF65-F5344CB8AC3E}">
        <p14:creationId xmlns:p14="http://schemas.microsoft.com/office/powerpoint/2010/main" val="2099416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40A2F0-81DB-3C68-01EB-9EFF19F61EEE}"/>
              </a:ext>
            </a:extLst>
          </p:cNvPr>
          <p:cNvSpPr>
            <a:spLocks noGrp="1"/>
          </p:cNvSpPr>
          <p:nvPr>
            <p:ph type="title"/>
          </p:nvPr>
        </p:nvSpPr>
        <p:spPr>
          <a:xfrm>
            <a:off x="439954" y="196759"/>
            <a:ext cx="10515600" cy="1325563"/>
          </a:xfrm>
        </p:spPr>
        <p:txBody>
          <a:bodyPr/>
          <a:lstStyle/>
          <a:p>
            <a:r>
              <a:rPr lang="zh-CN" altLang="en-US" b="1" dirty="0">
                <a:latin typeface="微软雅黑" panose="020B0503020204020204" pitchFamily="34" charset="-122"/>
                <a:ea typeface="微软雅黑" panose="020B0503020204020204" pitchFamily="34" charset="-122"/>
              </a:rPr>
              <a:t>评测环境基础设施</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761A17C5-5CF5-4A20-79D9-856A06EEBB8D}"/>
              </a:ext>
            </a:extLst>
          </p:cNvPr>
          <p:cNvSpPr>
            <a:spLocks noGrp="1"/>
          </p:cNvSpPr>
          <p:nvPr>
            <p:ph idx="1"/>
          </p:nvPr>
        </p:nvSpPr>
        <p:spPr>
          <a:xfrm>
            <a:off x="130629" y="905692"/>
            <a:ext cx="11765280" cy="5826034"/>
          </a:xfrm>
        </p:spPr>
        <p:txBody>
          <a:bodyPr>
            <a:normAutofit/>
          </a:bodyPr>
          <a:lstStyle/>
          <a:p>
            <a:r>
              <a:rPr lang="en-US" altLang="zh-CN" dirty="0">
                <a:latin typeface="微软雅黑" panose="020B0503020204020204" pitchFamily="34" charset="-122"/>
                <a:ea typeface="微软雅黑" panose="020B0503020204020204" pitchFamily="34" charset="-122"/>
              </a:rPr>
              <a:t>Azure VM Usage:</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ALL-IN-ONE</a:t>
            </a:r>
          </a:p>
          <a:p>
            <a:r>
              <a:rPr lang="en-US" altLang="zh-CN" dirty="0">
                <a:latin typeface="微软雅黑" panose="020B0503020204020204" pitchFamily="34" charset="-122"/>
                <a:ea typeface="微软雅黑" panose="020B0503020204020204" pitchFamily="34" charset="-122"/>
              </a:rPr>
              <a:t>OS: Ubuntu</a:t>
            </a:r>
            <a:endParaRPr lang="en-US" dirty="0">
              <a:latin typeface="微软雅黑" panose="020B0503020204020204" pitchFamily="34" charset="-122"/>
              <a:ea typeface="微软雅黑" panose="020B0503020204020204" pitchFamily="34" charset="-122"/>
            </a:endParaRPr>
          </a:p>
          <a:p>
            <a:r>
              <a:rPr lang="en-US" dirty="0">
                <a:latin typeface="微软雅黑" panose="020B0503020204020204" pitchFamily="34" charset="-122"/>
                <a:ea typeface="微软雅黑" panose="020B0503020204020204" pitchFamily="34" charset="-122"/>
              </a:rPr>
              <a:t>PostgreSQL + </a:t>
            </a:r>
            <a:r>
              <a:rPr lang="en-US" dirty="0" err="1">
                <a:latin typeface="微软雅黑" panose="020B0503020204020204" pitchFamily="34" charset="-122"/>
                <a:ea typeface="微软雅黑" panose="020B0503020204020204" pitchFamily="34" charset="-122"/>
              </a:rPr>
              <a:t>PgVector</a:t>
            </a:r>
            <a:r>
              <a:rPr lang="en-US" dirty="0">
                <a:latin typeface="微软雅黑" panose="020B0503020204020204" pitchFamily="34" charset="-122"/>
                <a:ea typeface="微软雅黑" panose="020B0503020204020204" pitchFamily="34" charset="-122"/>
              </a:rPr>
              <a:t> Extension + </a:t>
            </a:r>
            <a:r>
              <a:rPr lang="en-US" altLang="zh-CN" dirty="0">
                <a:latin typeface="微软雅黑" panose="020B0503020204020204" pitchFamily="34" charset="-122"/>
                <a:ea typeface="微软雅黑" panose="020B0503020204020204" pitchFamily="34" charset="-122"/>
              </a:rPr>
              <a:t>Docker</a:t>
            </a:r>
            <a:endParaRPr lang="en-US" dirty="0">
              <a:latin typeface="微软雅黑" panose="020B0503020204020204" pitchFamily="34" charset="-122"/>
              <a:ea typeface="微软雅黑" panose="020B0503020204020204" pitchFamily="34" charset="-122"/>
            </a:endParaRPr>
          </a:p>
          <a:p>
            <a:r>
              <a:rPr lang="en-US" dirty="0">
                <a:latin typeface="微软雅黑" panose="020B0503020204020204" pitchFamily="34" charset="-122"/>
                <a:ea typeface="微软雅黑" panose="020B0503020204020204" pitchFamily="34" charset="-122"/>
              </a:rPr>
              <a:t>Redis + </a:t>
            </a:r>
            <a:r>
              <a:rPr lang="en-US" dirty="0" err="1">
                <a:latin typeface="微软雅黑" panose="020B0503020204020204" pitchFamily="34" charset="-122"/>
                <a:ea typeface="微软雅黑" panose="020B0503020204020204" pitchFamily="34" charset="-122"/>
              </a:rPr>
              <a:t>RediSearch</a:t>
            </a:r>
            <a:r>
              <a:rPr lang="en-US" dirty="0">
                <a:latin typeface="微软雅黑" panose="020B0503020204020204" pitchFamily="34" charset="-122"/>
                <a:ea typeface="微软雅黑" panose="020B0503020204020204" pitchFamily="34" charset="-122"/>
              </a:rPr>
              <a:t> Module + Docker</a:t>
            </a:r>
          </a:p>
          <a:p>
            <a:r>
              <a:rPr lang="en-US" altLang="zh-CN" dirty="0" err="1">
                <a:latin typeface="微软雅黑" panose="020B0503020204020204" pitchFamily="34" charset="-122"/>
                <a:ea typeface="微软雅黑" panose="020B0503020204020204" pitchFamily="34" charset="-122"/>
              </a:rPr>
              <a:t>Qdrant</a:t>
            </a:r>
            <a:r>
              <a:rPr lang="en-US" altLang="zh-CN" dirty="0">
                <a:latin typeface="微软雅黑" panose="020B0503020204020204" pitchFamily="34" charset="-122"/>
                <a:ea typeface="微软雅黑" panose="020B0503020204020204" pitchFamily="34" charset="-122"/>
              </a:rPr>
              <a:t> + Docker + 100w</a:t>
            </a:r>
            <a:r>
              <a:rPr lang="zh-CN" altLang="en-US" dirty="0">
                <a:latin typeface="微软雅黑" panose="020B0503020204020204" pitchFamily="34" charset="-122"/>
                <a:ea typeface="微软雅黑" panose="020B0503020204020204" pitchFamily="34" charset="-122"/>
              </a:rPr>
              <a:t>向量 </a:t>
            </a:r>
            <a:r>
              <a:rPr lang="en-US" altLang="zh-CN" dirty="0">
                <a:latin typeface="微软雅黑" panose="020B0503020204020204" pitchFamily="34" charset="-122"/>
                <a:ea typeface="微软雅黑" panose="020B0503020204020204" pitchFamily="34" charset="-122"/>
              </a:rPr>
              <a:t>+ 32G RAM </a:t>
            </a:r>
            <a:r>
              <a:rPr lang="zh-CN" altLang="en-US" dirty="0">
                <a:latin typeface="微软雅黑" panose="020B0503020204020204" pitchFamily="34" charset="-122"/>
                <a:ea typeface="微软雅黑" panose="020B0503020204020204" pitchFamily="34" charset="-122"/>
              </a:rPr>
              <a:t>专用环境</a:t>
            </a:r>
            <a:endParaRPr lang="en-US"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Milvus + Docker + 200w</a:t>
            </a:r>
            <a:r>
              <a:rPr lang="zh-CN" altLang="en-US" dirty="0">
                <a:latin typeface="微软雅黑" panose="020B0503020204020204" pitchFamily="34" charset="-122"/>
                <a:ea typeface="微软雅黑" panose="020B0503020204020204" pitchFamily="34" charset="-122"/>
              </a:rPr>
              <a:t>向量 </a:t>
            </a:r>
            <a:r>
              <a:rPr lang="en-US" altLang="zh-CN" dirty="0">
                <a:latin typeface="微软雅黑" panose="020B0503020204020204" pitchFamily="34" charset="-122"/>
                <a:ea typeface="微软雅黑" panose="020B0503020204020204" pitchFamily="34" charset="-122"/>
              </a:rPr>
              <a:t>+ 32G RAM </a:t>
            </a:r>
            <a:r>
              <a:rPr lang="zh-CN" altLang="en-US" dirty="0">
                <a:latin typeface="微软雅黑" panose="020B0503020204020204" pitchFamily="34" charset="-122"/>
                <a:ea typeface="微软雅黑" panose="020B0503020204020204" pitchFamily="34" charset="-122"/>
              </a:rPr>
              <a:t>专用环境</a:t>
            </a:r>
            <a:endParaRPr lang="en-US" dirty="0">
              <a:latin typeface="微软雅黑" panose="020B0503020204020204" pitchFamily="34" charset="-122"/>
              <a:ea typeface="微软雅黑" panose="020B0503020204020204" pitchFamily="34" charset="-122"/>
            </a:endParaRPr>
          </a:p>
          <a:p>
            <a:r>
              <a:rPr lang="en-US" altLang="zh-CN" dirty="0" err="1">
                <a:latin typeface="微软雅黑" panose="020B0503020204020204" pitchFamily="34" charset="-122"/>
                <a:ea typeface="微软雅黑" panose="020B0503020204020204" pitchFamily="34" charset="-122"/>
              </a:rPr>
              <a:t>WebApi</a:t>
            </a:r>
            <a:r>
              <a:rPr lang="en-US" altLang="zh-CN" dirty="0">
                <a:latin typeface="微软雅黑" panose="020B0503020204020204" pitchFamily="34" charset="-122"/>
                <a:ea typeface="微软雅黑" panose="020B0503020204020204" pitchFamily="34" charset="-122"/>
              </a:rPr>
              <a:t> Server:</a:t>
            </a:r>
          </a:p>
          <a:p>
            <a:pPr lvl="1"/>
            <a:r>
              <a:rPr lang="en-US" altLang="zh-CN" dirty="0">
                <a:latin typeface="微软雅黑" panose="020B0503020204020204" pitchFamily="34" charset="-122"/>
                <a:ea typeface="微软雅黑" panose="020B0503020204020204" pitchFamily="34" charset="-122"/>
              </a:rPr>
              <a:t>ASP.NET Core 6.0 Minimal API kestrel self-host web server run on host + screen</a:t>
            </a:r>
          </a:p>
          <a:p>
            <a:pPr lvl="1"/>
            <a:r>
              <a:rPr lang="en-US" altLang="zh-CN" strike="sngStrike" dirty="0">
                <a:latin typeface="微软雅黑" panose="020B0503020204020204" pitchFamily="34" charset="-122"/>
                <a:ea typeface="微软雅黑" panose="020B0503020204020204" pitchFamily="34" charset="-122"/>
              </a:rPr>
              <a:t>Python3 Flask/</a:t>
            </a:r>
            <a:r>
              <a:rPr lang="en-US" altLang="zh-CN" strike="sngStrike" dirty="0" err="1">
                <a:latin typeface="微软雅黑" panose="020B0503020204020204" pitchFamily="34" charset="-122"/>
                <a:ea typeface="微软雅黑" panose="020B0503020204020204" pitchFamily="34" charset="-122"/>
              </a:rPr>
              <a:t>http.server</a:t>
            </a:r>
            <a:r>
              <a:rPr lang="en-US" altLang="zh-CN" strike="sngStrike" dirty="0">
                <a:latin typeface="微软雅黑" panose="020B0503020204020204" pitchFamily="34" charset="-122"/>
                <a:ea typeface="微软雅黑" panose="020B0503020204020204" pitchFamily="34" charset="-122"/>
              </a:rPr>
              <a:t>/</a:t>
            </a:r>
            <a:r>
              <a:rPr lang="en-US" altLang="zh-CN" strike="sngStrike" dirty="0" err="1">
                <a:latin typeface="微软雅黑" panose="020B0503020204020204" pitchFamily="34" charset="-122"/>
                <a:ea typeface="微软雅黑" panose="020B0503020204020204" pitchFamily="34" charset="-122"/>
              </a:rPr>
              <a:t>wsgi</a:t>
            </a:r>
            <a:r>
              <a:rPr lang="en-US" altLang="zh-CN" strike="sngStrike" dirty="0">
                <a:latin typeface="微软雅黑" panose="020B0503020204020204" pitchFamily="34" charset="-122"/>
                <a:ea typeface="微软雅黑" panose="020B0503020204020204" pitchFamily="34" charset="-122"/>
              </a:rPr>
              <a:t> run on host + screen </a:t>
            </a:r>
            <a:r>
              <a:rPr lang="zh-CN" altLang="en-US" strike="sngStrike" dirty="0">
                <a:latin typeface="微软雅黑" panose="020B0503020204020204" pitchFamily="34" charset="-122"/>
                <a:ea typeface="微软雅黑" panose="020B0503020204020204" pitchFamily="34" charset="-122"/>
              </a:rPr>
              <a:t>性能太差放弃</a:t>
            </a:r>
            <a:endParaRPr lang="en-US" altLang="zh-CN" strike="sngStrike" dirty="0">
              <a:latin typeface="微软雅黑" panose="020B0503020204020204" pitchFamily="34" charset="-122"/>
              <a:ea typeface="微软雅黑" panose="020B0503020204020204" pitchFamily="34" charset="-122"/>
            </a:endParaRPr>
          </a:p>
          <a:p>
            <a:r>
              <a:rPr lang="en-US" altLang="zh-CN" dirty="0" err="1">
                <a:latin typeface="微软雅黑" panose="020B0503020204020204" pitchFamily="34" charset="-122"/>
                <a:ea typeface="微软雅黑" panose="020B0503020204020204" pitchFamily="34" charset="-122"/>
              </a:rPr>
              <a:t>WebApiBenchmark</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简易</a:t>
            </a:r>
            <a:r>
              <a:rPr lang="zh-CN" altLang="en-US" dirty="0">
                <a:highlight>
                  <a:srgbClr val="FFFF00"/>
                </a:highlight>
                <a:latin typeface="微软雅黑" panose="020B0503020204020204" pitchFamily="34" charset="-122"/>
                <a:ea typeface="微软雅黑" panose="020B0503020204020204" pitchFamily="34" charset="-122"/>
              </a:rPr>
              <a:t>压测</a:t>
            </a:r>
            <a:r>
              <a:rPr lang="zh-CN" altLang="en-US" dirty="0">
                <a:latin typeface="微软雅黑" panose="020B0503020204020204" pitchFamily="34" charset="-122"/>
                <a:ea typeface="微软雅黑" panose="020B0503020204020204" pitchFamily="34" charset="-122"/>
              </a:rPr>
              <a:t>控制台 </a:t>
            </a:r>
            <a:r>
              <a:rPr lang="en-US" altLang="zh-CN" dirty="0">
                <a:latin typeface="微软雅黑" panose="020B0503020204020204" pitchFamily="34" charset="-122"/>
                <a:ea typeface="微软雅黑" panose="020B0503020204020204" pitchFamily="34" charset="-122"/>
              </a:rPr>
              <a:t>+ Docker</a:t>
            </a:r>
          </a:p>
          <a:p>
            <a:r>
              <a:rPr lang="en-US" altLang="zh-CN" dirty="0" err="1">
                <a:latin typeface="微软雅黑" panose="020B0503020204020204" pitchFamily="34" charset="-122"/>
                <a:ea typeface="微软雅黑" panose="020B0503020204020204" pitchFamily="34" charset="-122"/>
              </a:rPr>
              <a:t>BenchmarkDotNet</a:t>
            </a:r>
            <a:r>
              <a:rPr lang="en-US" altLang="zh-CN" dirty="0">
                <a:latin typeface="微软雅黑" panose="020B0503020204020204" pitchFamily="34" charset="-122"/>
                <a:ea typeface="微软雅黑" panose="020B0503020204020204" pitchFamily="34" charset="-122"/>
              </a:rPr>
              <a:t> </a:t>
            </a:r>
            <a:r>
              <a:rPr lang="zh-CN" altLang="en-US" dirty="0">
                <a:highlight>
                  <a:srgbClr val="FFFF00"/>
                </a:highlight>
                <a:latin typeface="微软雅黑" panose="020B0503020204020204" pitchFamily="34" charset="-122"/>
                <a:ea typeface="微软雅黑" panose="020B0503020204020204" pitchFamily="34" charset="-122"/>
              </a:rPr>
              <a:t>无并发压力</a:t>
            </a:r>
            <a:r>
              <a:rPr lang="zh-CN" altLang="en-US" dirty="0">
                <a:latin typeface="微软雅黑" panose="020B0503020204020204" pitchFamily="34" charset="-122"/>
                <a:ea typeface="微软雅黑" panose="020B0503020204020204" pitchFamily="34" charset="-122"/>
              </a:rPr>
              <a:t>单元性能测试</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手册</a:t>
            </a:r>
            <a:endParaRPr lang="en-US" altLang="zh-CN" dirty="0">
              <a:latin typeface="微软雅黑" panose="020B0503020204020204" pitchFamily="34" charset="-122"/>
              <a:ea typeface="微软雅黑" panose="020B0503020204020204" pitchFamily="34" charset="-122"/>
            </a:endParaRPr>
          </a:p>
          <a:p>
            <a:pPr lvl="1"/>
            <a:r>
              <a:rPr lang="en-US" sz="1400" dirty="0">
                <a:solidFill>
                  <a:srgbClr val="0070C0"/>
                </a:solidFill>
                <a:highlight>
                  <a:srgbClr val="FFFF00"/>
                </a:highlight>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VectorDataBases.Performance/manual.md at master · </a:t>
            </a:r>
            <a:r>
              <a:rPr lang="en-US" sz="1400" dirty="0" err="1">
                <a:solidFill>
                  <a:srgbClr val="0070C0"/>
                </a:solidFill>
                <a:highlight>
                  <a:srgbClr val="FFFF00"/>
                </a:highlight>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AwesomeYuer</a:t>
            </a:r>
            <a:r>
              <a:rPr lang="en-US" sz="1400" dirty="0">
                <a:solidFill>
                  <a:srgbClr val="0070C0"/>
                </a:solidFill>
                <a:highlight>
                  <a:srgbClr val="FFFF00"/>
                </a:highlight>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en-US" sz="1400" dirty="0" err="1">
                <a:solidFill>
                  <a:srgbClr val="0070C0"/>
                </a:solidFill>
                <a:highlight>
                  <a:srgbClr val="FFFF00"/>
                </a:highlight>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VectorDataBases.Performance</a:t>
            </a:r>
            <a:r>
              <a:rPr lang="en-US" sz="1400" dirty="0">
                <a:solidFill>
                  <a:srgbClr val="0070C0"/>
                </a:solidFill>
                <a:highlight>
                  <a:srgbClr val="FFFF00"/>
                </a:highlight>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(github.com)</a:t>
            </a:r>
            <a:endParaRPr lang="en-US" sz="1400" dirty="0">
              <a:solidFill>
                <a:srgbClr val="0070C0"/>
              </a:solidFill>
              <a:highlight>
                <a:srgbClr val="FFFF00"/>
              </a:highlight>
              <a:latin typeface="微软雅黑" panose="020B0503020204020204" pitchFamily="34" charset="-122"/>
              <a:ea typeface="微软雅黑" panose="020B0503020204020204" pitchFamily="34" charset="-122"/>
            </a:endParaRPr>
          </a:p>
          <a:p>
            <a:pPr lvl="1"/>
            <a:r>
              <a:rPr lang="en-US" sz="14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VectorDataBases.Performance/readme.md at master · </a:t>
            </a:r>
            <a:r>
              <a:rPr lang="en-US" sz="1400" dirty="0" err="1">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AwesomeYuer</a:t>
            </a:r>
            <a:r>
              <a:rPr lang="en-US" sz="14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1400" dirty="0" err="1">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VectorDataBases.Performance</a:t>
            </a:r>
            <a:r>
              <a:rPr lang="en-US" sz="14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 (github.com</a:t>
            </a:r>
            <a:r>
              <a:rPr lang="en-US" sz="1400" dirty="0">
                <a:solidFill>
                  <a:srgbClr val="99CA3C"/>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endParaRPr lang="en-US" sz="1400"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a:p>
            <a:pPr lvl="1"/>
            <a:endParaRPr lang="en-US" dirty="0">
              <a:latin typeface="微软雅黑" panose="020B0503020204020204" pitchFamily="34" charset="-122"/>
              <a:ea typeface="微软雅黑" panose="020B0503020204020204" pitchFamily="34" charset="-122"/>
            </a:endParaRPr>
          </a:p>
          <a:p>
            <a:pPr lvl="1"/>
            <a:endParaRPr lang="en-US" dirty="0">
              <a:latin typeface="微软雅黑" panose="020B0503020204020204" pitchFamily="34" charset="-122"/>
              <a:ea typeface="微软雅黑" panose="020B0503020204020204" pitchFamily="34" charset="-122"/>
            </a:endParaRPr>
          </a:p>
        </p:txBody>
      </p:sp>
      <p:pic>
        <p:nvPicPr>
          <p:cNvPr id="5" name="Picture 4">
            <a:extLst>
              <a:ext uri="{FF2B5EF4-FFF2-40B4-BE49-F238E27FC236}">
                <a16:creationId xmlns:a16="http://schemas.microsoft.com/office/drawing/2014/main" id="{1722BE0E-16D5-C61F-4917-0718F3964601}"/>
              </a:ext>
            </a:extLst>
          </p:cNvPr>
          <p:cNvPicPr>
            <a:picLocks noChangeAspect="1"/>
          </p:cNvPicPr>
          <p:nvPr/>
        </p:nvPicPr>
        <p:blipFill>
          <a:blip r:embed="rId4"/>
          <a:stretch>
            <a:fillRect/>
          </a:stretch>
        </p:blipFill>
        <p:spPr>
          <a:xfrm>
            <a:off x="6052882" y="372337"/>
            <a:ext cx="5372850" cy="1295581"/>
          </a:xfrm>
          <a:prstGeom prst="rect">
            <a:avLst/>
          </a:prstGeom>
        </p:spPr>
      </p:pic>
    </p:spTree>
    <p:extLst>
      <p:ext uri="{BB962C8B-B14F-4D97-AF65-F5344CB8AC3E}">
        <p14:creationId xmlns:p14="http://schemas.microsoft.com/office/powerpoint/2010/main" val="39794178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75CF2F-6943-D060-6797-3DAEE83F55FD}"/>
              </a:ext>
            </a:extLst>
          </p:cNvPr>
          <p:cNvSpPr>
            <a:spLocks noGrp="1"/>
          </p:cNvSpPr>
          <p:nvPr>
            <p:ph type="title"/>
          </p:nvPr>
        </p:nvSpPr>
        <p:spPr>
          <a:xfrm>
            <a:off x="759823" y="0"/>
            <a:ext cx="10515600" cy="592183"/>
          </a:xfrm>
        </p:spPr>
        <p:txBody>
          <a:bodyPr>
            <a:normAutofit/>
          </a:bodyPr>
          <a:lstStyle/>
          <a:p>
            <a:r>
              <a:rPr lang="zh-CN" altLang="en-US" sz="2800" b="1" dirty="0">
                <a:latin typeface="微软雅黑" panose="020B0503020204020204" pitchFamily="34" charset="-122"/>
                <a:ea typeface="微软雅黑" panose="020B0503020204020204" pitchFamily="34" charset="-122"/>
              </a:rPr>
              <a:t>测试场景总体设计</a:t>
            </a:r>
            <a:endParaRPr lang="en-US" sz="2800"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50B2F4EB-4F41-49C7-F735-18477B183E95}"/>
              </a:ext>
            </a:extLst>
          </p:cNvPr>
          <p:cNvSpPr>
            <a:spLocks noGrp="1"/>
          </p:cNvSpPr>
          <p:nvPr>
            <p:ph idx="1"/>
          </p:nvPr>
        </p:nvSpPr>
        <p:spPr>
          <a:xfrm>
            <a:off x="759823" y="487680"/>
            <a:ext cx="11118669" cy="6379029"/>
          </a:xfrm>
        </p:spPr>
        <p:txBody>
          <a:bodyPr>
            <a:noAutofit/>
          </a:bodyPr>
          <a:lstStyle/>
          <a:p>
            <a:r>
              <a:rPr lang="zh-CN" altLang="en-US" sz="1400" b="1" dirty="0">
                <a:latin typeface="微软雅黑" panose="020B0503020204020204" pitchFamily="34" charset="-122"/>
                <a:ea typeface="微软雅黑" panose="020B0503020204020204" pitchFamily="34" charset="-122"/>
              </a:rPr>
              <a:t>数据规模</a:t>
            </a:r>
            <a:endParaRPr lang="en-US" altLang="zh-CN" sz="1400" b="1" dirty="0">
              <a:latin typeface="微软雅黑" panose="020B0503020204020204" pitchFamily="34" charset="-122"/>
              <a:ea typeface="微软雅黑" panose="020B0503020204020204" pitchFamily="34" charset="-122"/>
            </a:endParaRPr>
          </a:p>
          <a:p>
            <a:pPr lvl="1"/>
            <a:r>
              <a:rPr lang="en-US" altLang="zh-CN" sz="900" b="1" dirty="0" err="1">
                <a:latin typeface="微软雅黑" panose="020B0503020204020204" pitchFamily="34" charset="-122"/>
                <a:ea typeface="微软雅黑" panose="020B0503020204020204" pitchFamily="34" charset="-122"/>
              </a:rPr>
              <a:t>PgSQL</a:t>
            </a:r>
            <a:endParaRPr lang="en-US" altLang="zh-CN" sz="900" b="1" dirty="0">
              <a:latin typeface="微软雅黑" panose="020B0503020204020204" pitchFamily="34" charset="-122"/>
              <a:ea typeface="微软雅黑" panose="020B0503020204020204" pitchFamily="34" charset="-122"/>
            </a:endParaRPr>
          </a:p>
          <a:p>
            <a:pPr lvl="2"/>
            <a:r>
              <a:rPr lang="zh-CN" altLang="en-US" sz="900" b="1" dirty="0">
                <a:latin typeface="微软雅黑" panose="020B0503020204020204" pitchFamily="34" charset="-122"/>
                <a:ea typeface="微软雅黑" panose="020B0503020204020204" pitchFamily="34" charset="-122"/>
              </a:rPr>
              <a:t>胡总赞助 </a:t>
            </a:r>
            <a:r>
              <a:rPr lang="en-US" altLang="zh-CN" sz="900" b="1" dirty="0">
                <a:highlight>
                  <a:srgbClr val="FFFF00"/>
                </a:highlight>
                <a:latin typeface="微软雅黑" panose="020B0503020204020204" pitchFamily="34" charset="-122"/>
                <a:ea typeface="微软雅黑" panose="020B0503020204020204" pitchFamily="34" charset="-122"/>
              </a:rPr>
              <a:t>11w SQL </a:t>
            </a:r>
            <a:r>
              <a:rPr lang="zh-CN" altLang="en-US" sz="900" b="1" dirty="0">
                <a:latin typeface="微软雅黑" panose="020B0503020204020204" pitchFamily="34" charset="-122"/>
                <a:ea typeface="微软雅黑" panose="020B0503020204020204" pitchFamily="34" charset="-122"/>
              </a:rPr>
              <a:t>随机向量</a:t>
            </a:r>
            <a:r>
              <a:rPr lang="en-US" altLang="zh-CN" sz="900" b="1" dirty="0">
                <a:latin typeface="微软雅黑" panose="020B0503020204020204" pitchFamily="34" charset="-122"/>
                <a:ea typeface="微软雅黑" panose="020B0503020204020204" pitchFamily="34" charset="-122"/>
              </a:rPr>
              <a:t>/</a:t>
            </a:r>
            <a:r>
              <a:rPr lang="en-US" altLang="zh-CN" sz="900" b="1" dirty="0" err="1">
                <a:latin typeface="微软雅黑" panose="020B0503020204020204" pitchFamily="34" charset="-122"/>
                <a:ea typeface="微软雅黑" panose="020B0503020204020204" pitchFamily="34" charset="-122"/>
              </a:rPr>
              <a:t>Openai</a:t>
            </a:r>
            <a:r>
              <a:rPr lang="en-US" altLang="zh-CN" sz="900" b="1" dirty="0">
                <a:latin typeface="微软雅黑" panose="020B0503020204020204" pitchFamily="34" charset="-122"/>
                <a:ea typeface="微软雅黑" panose="020B0503020204020204" pitchFamily="34" charset="-122"/>
              </a:rPr>
              <a:t>-cookbook Wikipedia </a:t>
            </a:r>
            <a:r>
              <a:rPr lang="en-US" altLang="zh-CN" sz="900" b="1" dirty="0">
                <a:highlight>
                  <a:srgbClr val="FFFF00"/>
                </a:highlight>
                <a:latin typeface="微软雅黑" panose="020B0503020204020204" pitchFamily="34" charset="-122"/>
                <a:ea typeface="微软雅黑" panose="020B0503020204020204" pitchFamily="34" charset="-122"/>
              </a:rPr>
              <a:t>25k </a:t>
            </a:r>
            <a:r>
              <a:rPr lang="zh-CN" altLang="en-US" sz="900" b="1" dirty="0">
                <a:latin typeface="微软雅黑" panose="020B0503020204020204" pitchFamily="34" charset="-122"/>
                <a:ea typeface="微软雅黑" panose="020B0503020204020204" pitchFamily="34" charset="-122"/>
              </a:rPr>
              <a:t>文档向量</a:t>
            </a:r>
            <a:endParaRPr lang="en-US" altLang="zh-CN" sz="900" b="1" dirty="0">
              <a:latin typeface="微软雅黑" panose="020B0503020204020204" pitchFamily="34" charset="-122"/>
              <a:ea typeface="微软雅黑" panose="020B0503020204020204" pitchFamily="34" charset="-122"/>
            </a:endParaRPr>
          </a:p>
          <a:p>
            <a:pPr lvl="1"/>
            <a:r>
              <a:rPr lang="en-US" altLang="zh-CN" sz="900" b="1" dirty="0" err="1">
                <a:latin typeface="微软雅黑" panose="020B0503020204020204" pitchFamily="34" charset="-122"/>
                <a:ea typeface="微软雅黑" panose="020B0503020204020204" pitchFamily="34" charset="-122"/>
              </a:rPr>
              <a:t>RediSearch</a:t>
            </a:r>
            <a:endParaRPr lang="en-US" altLang="zh-CN" sz="900" b="1" dirty="0">
              <a:latin typeface="微软雅黑" panose="020B0503020204020204" pitchFamily="34" charset="-122"/>
              <a:ea typeface="微软雅黑" panose="020B0503020204020204" pitchFamily="34" charset="-122"/>
            </a:endParaRPr>
          </a:p>
          <a:p>
            <a:pPr lvl="2"/>
            <a:r>
              <a:rPr lang="en-US" altLang="zh-CN" sz="900" b="1" dirty="0" err="1">
                <a:latin typeface="微软雅黑" panose="020B0503020204020204" pitchFamily="34" charset="-122"/>
                <a:ea typeface="微软雅黑" panose="020B0503020204020204" pitchFamily="34" charset="-122"/>
              </a:rPr>
              <a:t>Openai</a:t>
            </a:r>
            <a:r>
              <a:rPr lang="en-US" altLang="zh-CN" sz="900" b="1" dirty="0">
                <a:latin typeface="微软雅黑" panose="020B0503020204020204" pitchFamily="34" charset="-122"/>
                <a:ea typeface="微软雅黑" panose="020B0503020204020204" pitchFamily="34" charset="-122"/>
              </a:rPr>
              <a:t>-cookbook Wikipedia </a:t>
            </a:r>
            <a:r>
              <a:rPr lang="en-US" altLang="zh-CN" sz="900" b="1" dirty="0">
                <a:highlight>
                  <a:srgbClr val="FFFF00"/>
                </a:highlight>
                <a:latin typeface="微软雅黑" panose="020B0503020204020204" pitchFamily="34" charset="-122"/>
                <a:ea typeface="微软雅黑" panose="020B0503020204020204" pitchFamily="34" charset="-122"/>
              </a:rPr>
              <a:t>25k</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文档向量</a:t>
            </a:r>
            <a:r>
              <a:rPr lang="en-US" altLang="zh-CN" sz="900" b="1" dirty="0">
                <a:latin typeface="微软雅黑" panose="020B0503020204020204" pitchFamily="34" charset="-122"/>
                <a:ea typeface="微软雅黑" panose="020B0503020204020204" pitchFamily="34" charset="-122"/>
              </a:rPr>
              <a:t>/</a:t>
            </a:r>
            <a:r>
              <a:rPr lang="en-US" altLang="zh-CN" sz="900" b="1" dirty="0" err="1">
                <a:latin typeface="微软雅黑" panose="020B0503020204020204" pitchFamily="34" charset="-122"/>
                <a:ea typeface="微软雅黑" panose="020B0503020204020204" pitchFamily="34" charset="-122"/>
              </a:rPr>
              <a:t>RediSearch</a:t>
            </a:r>
            <a:r>
              <a:rPr lang="en-US" altLang="zh-CN" sz="900" b="1" dirty="0">
                <a:latin typeface="微软雅黑" panose="020B0503020204020204" pitchFamily="34" charset="-122"/>
                <a:ea typeface="微软雅黑" panose="020B0503020204020204" pitchFamily="34" charset="-122"/>
              </a:rPr>
              <a:t> </a:t>
            </a:r>
            <a:r>
              <a:rPr lang="en-US" altLang="zh-CN" sz="900" b="1" dirty="0">
                <a:highlight>
                  <a:srgbClr val="FFFF00"/>
                </a:highlight>
                <a:latin typeface="微软雅黑" panose="020B0503020204020204" pitchFamily="34" charset="-122"/>
                <a:ea typeface="微软雅黑" panose="020B0503020204020204" pitchFamily="34" charset="-122"/>
              </a:rPr>
              <a:t>225k</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随机向量</a:t>
            </a:r>
            <a:endParaRPr lang="en-US" altLang="zh-CN" sz="900" b="1" dirty="0">
              <a:latin typeface="微软雅黑" panose="020B0503020204020204" pitchFamily="34" charset="-122"/>
              <a:ea typeface="微软雅黑" panose="020B0503020204020204" pitchFamily="34" charset="-122"/>
            </a:endParaRPr>
          </a:p>
          <a:p>
            <a:pPr lvl="1"/>
            <a:r>
              <a:rPr lang="en-US" altLang="zh-CN" sz="1000" b="1" dirty="0" err="1">
                <a:latin typeface="微软雅黑" panose="020B0503020204020204" pitchFamily="34" charset="-122"/>
                <a:ea typeface="微软雅黑" panose="020B0503020204020204" pitchFamily="34" charset="-122"/>
              </a:rPr>
              <a:t>Qdrant</a:t>
            </a:r>
            <a:endParaRPr lang="en-US" altLang="zh-CN" sz="1000" b="1" dirty="0">
              <a:latin typeface="微软雅黑" panose="020B0503020204020204" pitchFamily="34" charset="-122"/>
              <a:ea typeface="微软雅黑" panose="020B0503020204020204" pitchFamily="34" charset="-122"/>
            </a:endParaRPr>
          </a:p>
          <a:p>
            <a:pPr lvl="2"/>
            <a:r>
              <a:rPr lang="en-US" altLang="zh-CN" sz="900" b="1" dirty="0" err="1">
                <a:latin typeface="微软雅黑" panose="020B0503020204020204" pitchFamily="34" charset="-122"/>
                <a:ea typeface="微软雅黑" panose="020B0503020204020204" pitchFamily="34" charset="-122"/>
              </a:rPr>
              <a:t>Openai</a:t>
            </a:r>
            <a:r>
              <a:rPr lang="en-US" altLang="zh-CN" sz="900" b="1" dirty="0">
                <a:latin typeface="微软雅黑" panose="020B0503020204020204" pitchFamily="34" charset="-122"/>
                <a:ea typeface="微软雅黑" panose="020B0503020204020204" pitchFamily="34" charset="-122"/>
              </a:rPr>
              <a:t>-cookbook Wikipedia </a:t>
            </a:r>
            <a:r>
              <a:rPr lang="en-US" altLang="zh-CN" sz="900" b="1" dirty="0">
                <a:highlight>
                  <a:srgbClr val="FFFF00"/>
                </a:highlight>
                <a:latin typeface="微软雅黑" panose="020B0503020204020204" pitchFamily="34" charset="-122"/>
                <a:ea typeface="微软雅黑" panose="020B0503020204020204" pitchFamily="34" charset="-122"/>
              </a:rPr>
              <a:t>25k</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文档向量</a:t>
            </a:r>
            <a:r>
              <a:rPr lang="en-US" altLang="zh-CN" sz="900" b="1" dirty="0">
                <a:latin typeface="微软雅黑" panose="020B0503020204020204" pitchFamily="34" charset="-122"/>
                <a:ea typeface="微软雅黑" panose="020B0503020204020204" pitchFamily="34" charset="-122"/>
              </a:rPr>
              <a:t>/</a:t>
            </a:r>
            <a:r>
              <a:rPr lang="en-US" altLang="zh-CN" sz="900" b="1" dirty="0">
                <a:solidFill>
                  <a:srgbClr val="FF0000"/>
                </a:solidFill>
                <a:highlight>
                  <a:srgbClr val="FFFF00"/>
                </a:highlight>
                <a:latin typeface="微软雅黑" panose="020B0503020204020204" pitchFamily="34" charset="-122"/>
                <a:ea typeface="微软雅黑" panose="020B0503020204020204" pitchFamily="34" charset="-122"/>
              </a:rPr>
              <a:t>50w/100w </a:t>
            </a:r>
            <a:r>
              <a:rPr lang="zh-CN" altLang="en-US" sz="900" b="1" dirty="0">
                <a:latin typeface="微软雅黑" panose="020B0503020204020204" pitchFamily="34" charset="-122"/>
                <a:ea typeface="微软雅黑" panose="020B0503020204020204" pitchFamily="34" charset="-122"/>
              </a:rPr>
              <a:t>随机向量</a:t>
            </a:r>
            <a:endParaRPr lang="en-US" altLang="zh-CN" sz="900" b="1" dirty="0">
              <a:latin typeface="微软雅黑" panose="020B0503020204020204" pitchFamily="34" charset="-122"/>
              <a:ea typeface="微软雅黑" panose="020B0503020204020204" pitchFamily="34" charset="-122"/>
            </a:endParaRPr>
          </a:p>
          <a:p>
            <a:pPr lvl="1"/>
            <a:r>
              <a:rPr lang="en-US" altLang="zh-CN" sz="1050" b="1" dirty="0">
                <a:latin typeface="微软雅黑" panose="020B0503020204020204" pitchFamily="34" charset="-122"/>
                <a:ea typeface="微软雅黑" panose="020B0503020204020204" pitchFamily="34" charset="-122"/>
              </a:rPr>
              <a:t>Milvus</a:t>
            </a:r>
          </a:p>
          <a:p>
            <a:pPr lvl="2"/>
            <a:r>
              <a:rPr lang="en-US" altLang="zh-CN" sz="900" b="1" dirty="0">
                <a:solidFill>
                  <a:srgbClr val="FF0000"/>
                </a:solidFill>
                <a:highlight>
                  <a:srgbClr val="FFFF00"/>
                </a:highlight>
                <a:latin typeface="微软雅黑" panose="020B0503020204020204" pitchFamily="34" charset="-122"/>
                <a:ea typeface="微软雅黑" panose="020B0503020204020204" pitchFamily="34" charset="-122"/>
              </a:rPr>
              <a:t>50w/100w/150w/200w </a:t>
            </a:r>
            <a:r>
              <a:rPr lang="zh-CN" altLang="en-US" sz="900" b="1" dirty="0">
                <a:latin typeface="微软雅黑" panose="020B0503020204020204" pitchFamily="34" charset="-122"/>
                <a:ea typeface="微软雅黑" panose="020B0503020204020204" pitchFamily="34" charset="-122"/>
              </a:rPr>
              <a:t>随机向量</a:t>
            </a:r>
            <a:endParaRPr lang="en-US" altLang="zh-CN" sz="900" b="1" dirty="0">
              <a:latin typeface="微软雅黑" panose="020B0503020204020204" pitchFamily="34" charset="-122"/>
              <a:ea typeface="微软雅黑" panose="020B0503020204020204" pitchFamily="34" charset="-122"/>
            </a:endParaRPr>
          </a:p>
          <a:p>
            <a:r>
              <a:rPr lang="zh-CN" altLang="en-US" sz="1400" b="1" dirty="0">
                <a:latin typeface="微软雅黑" panose="020B0503020204020204" pitchFamily="34" charset="-122"/>
                <a:ea typeface="微软雅黑" panose="020B0503020204020204" pitchFamily="34" charset="-122"/>
              </a:rPr>
              <a:t>基本功能</a:t>
            </a:r>
            <a:endParaRPr lang="en-US" altLang="zh-CN" sz="1400" b="1" dirty="0">
              <a:latin typeface="微软雅黑" panose="020B0503020204020204" pitchFamily="34" charset="-122"/>
              <a:ea typeface="微软雅黑" panose="020B0503020204020204" pitchFamily="34" charset="-122"/>
            </a:endParaRPr>
          </a:p>
          <a:p>
            <a:pPr lvl="1"/>
            <a:r>
              <a:rPr lang="zh-CN" altLang="en-US" sz="1050" b="1" dirty="0">
                <a:solidFill>
                  <a:srgbClr val="FF0000"/>
                </a:solidFill>
                <a:highlight>
                  <a:srgbClr val="FFFF00"/>
                </a:highlight>
                <a:latin typeface="微软雅黑" panose="020B0503020204020204" pitchFamily="34" charset="-122"/>
                <a:ea typeface="微软雅黑" panose="020B0503020204020204" pitchFamily="34" charset="-122"/>
              </a:rPr>
              <a:t>不做混合 </a:t>
            </a:r>
            <a:r>
              <a:rPr lang="en-US" altLang="zh-CN" sz="1050" b="1" dirty="0">
                <a:solidFill>
                  <a:srgbClr val="FF0000"/>
                </a:solidFill>
                <a:highlight>
                  <a:srgbClr val="FFFF00"/>
                </a:highlight>
                <a:latin typeface="微软雅黑" panose="020B0503020204020204" pitchFamily="34" charset="-122"/>
                <a:ea typeface="微软雅黑" panose="020B0503020204020204" pitchFamily="34" charset="-122"/>
              </a:rPr>
              <a:t>(hybrid) </a:t>
            </a:r>
            <a:r>
              <a:rPr lang="zh-CN" altLang="en-US" sz="1050" b="1" dirty="0">
                <a:solidFill>
                  <a:srgbClr val="FF0000"/>
                </a:solidFill>
                <a:highlight>
                  <a:srgbClr val="FFFF00"/>
                </a:highlight>
                <a:latin typeface="微软雅黑" panose="020B0503020204020204" pitchFamily="34" charset="-122"/>
                <a:ea typeface="微软雅黑" panose="020B0503020204020204" pitchFamily="34" charset="-122"/>
              </a:rPr>
              <a:t>检索 无其他非向量字段属性条件</a:t>
            </a:r>
            <a:endParaRPr lang="en-US" altLang="zh-CN" sz="1050" b="1" dirty="0">
              <a:solidFill>
                <a:srgbClr val="FF0000"/>
              </a:solidFill>
              <a:highlight>
                <a:srgbClr val="FFFF00"/>
              </a:highlight>
              <a:latin typeface="微软雅黑" panose="020B0503020204020204" pitchFamily="34" charset="-122"/>
              <a:ea typeface="微软雅黑" panose="020B0503020204020204" pitchFamily="34" charset="-122"/>
            </a:endParaRPr>
          </a:p>
          <a:p>
            <a:pPr lvl="1"/>
            <a:r>
              <a:rPr lang="en-US" altLang="zh-CN" sz="900" b="1" dirty="0" err="1">
                <a:latin typeface="微软雅黑" panose="020B0503020204020204" pitchFamily="34" charset="-122"/>
                <a:ea typeface="微软雅黑" panose="020B0503020204020204" pitchFamily="34" charset="-122"/>
              </a:rPr>
              <a:t>PgSQL</a:t>
            </a:r>
            <a:endParaRPr lang="en-US" altLang="zh-CN" sz="900" b="1" dirty="0">
              <a:latin typeface="微软雅黑" panose="020B0503020204020204" pitchFamily="34" charset="-122"/>
              <a:ea typeface="微软雅黑" panose="020B0503020204020204" pitchFamily="34" charset="-122"/>
            </a:endParaRPr>
          </a:p>
          <a:p>
            <a:pPr lvl="2"/>
            <a:r>
              <a:rPr lang="zh-CN" altLang="en-US" sz="900" b="1" dirty="0">
                <a:latin typeface="微软雅黑" panose="020B0503020204020204" pitchFamily="34" charset="-122"/>
                <a:ea typeface="微软雅黑" panose="020B0503020204020204" pitchFamily="34" charset="-122"/>
              </a:rPr>
              <a:t>使用 </a:t>
            </a:r>
            <a:r>
              <a:rPr lang="en-US" altLang="zh-CN" sz="900" b="1" dirty="0" err="1">
                <a:solidFill>
                  <a:srgbClr val="FF0000"/>
                </a:solidFill>
                <a:highlight>
                  <a:srgbClr val="FFFF00"/>
                </a:highlight>
                <a:latin typeface="微软雅黑" panose="020B0503020204020204" pitchFamily="34" charset="-122"/>
                <a:ea typeface="微软雅黑" panose="020B0503020204020204" pitchFamily="34" charset="-122"/>
              </a:rPr>
              <a:t>ivfflat</a:t>
            </a:r>
            <a:r>
              <a:rPr lang="en-US" altLang="zh-CN" sz="900" b="1" dirty="0">
                <a:highlight>
                  <a:srgbClr val="FFFF00"/>
                </a:highlight>
                <a:latin typeface="微软雅黑" panose="020B0503020204020204" pitchFamily="34" charset="-122"/>
                <a:ea typeface="微软雅黑" panose="020B0503020204020204" pitchFamily="34" charset="-122"/>
              </a:rPr>
              <a:t> cosine </a:t>
            </a:r>
            <a:r>
              <a:rPr lang="zh-CN" altLang="en-US" sz="900" b="1" dirty="0">
                <a:latin typeface="微软雅黑" panose="020B0503020204020204" pitchFamily="34" charset="-122"/>
                <a:ea typeface="微软雅黑" panose="020B0503020204020204" pitchFamily="34" charset="-122"/>
              </a:rPr>
              <a:t>相关优化索引，按与随机查询向量 </a:t>
            </a:r>
            <a:r>
              <a:rPr lang="zh-CN" altLang="en-US" sz="900" b="1" dirty="0">
                <a:highlight>
                  <a:srgbClr val="FFFF00"/>
                </a:highlight>
                <a:latin typeface="微软雅黑" panose="020B0503020204020204" pitchFamily="34" charset="-122"/>
                <a:ea typeface="微软雅黑" panose="020B0503020204020204" pitchFamily="34" charset="-122"/>
              </a:rPr>
              <a:t>余弦距离 正序 </a:t>
            </a:r>
            <a:r>
              <a:rPr lang="zh-CN" altLang="en-US" sz="900" b="1" dirty="0">
                <a:latin typeface="微软雅黑" panose="020B0503020204020204" pitchFamily="34" charset="-122"/>
                <a:ea typeface="微软雅黑" panose="020B0503020204020204" pitchFamily="34" charset="-122"/>
              </a:rPr>
              <a:t>返回数据表中 </a:t>
            </a:r>
            <a:r>
              <a:rPr lang="en-US" altLang="zh-CN" sz="900" b="1" dirty="0">
                <a:highlight>
                  <a:srgbClr val="FFFF00"/>
                </a:highlight>
                <a:latin typeface="微软雅黑" panose="020B0503020204020204" pitchFamily="34" charset="-122"/>
                <a:ea typeface="微软雅黑" panose="020B0503020204020204" pitchFamily="34" charset="-122"/>
              </a:rPr>
              <a:t>20</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条结果</a:t>
            </a:r>
            <a:endParaRPr lang="en-US" altLang="zh-CN" sz="900" b="1" dirty="0">
              <a:latin typeface="微软雅黑" panose="020B0503020204020204" pitchFamily="34" charset="-122"/>
              <a:ea typeface="微软雅黑" panose="020B0503020204020204" pitchFamily="34" charset="-122"/>
            </a:endParaRPr>
          </a:p>
          <a:p>
            <a:pPr lvl="1"/>
            <a:r>
              <a:rPr lang="en-US" altLang="zh-CN" sz="900" b="1" dirty="0">
                <a:latin typeface="微软雅黑" panose="020B0503020204020204" pitchFamily="34" charset="-122"/>
                <a:ea typeface="微软雅黑" panose="020B0503020204020204" pitchFamily="34" charset="-122"/>
              </a:rPr>
              <a:t>Redis</a:t>
            </a:r>
          </a:p>
          <a:p>
            <a:pPr lvl="2"/>
            <a:r>
              <a:rPr lang="zh-CN" altLang="en-US" sz="900" b="1" dirty="0">
                <a:latin typeface="微软雅黑" panose="020B0503020204020204" pitchFamily="34" charset="-122"/>
                <a:ea typeface="微软雅黑" panose="020B0503020204020204" pitchFamily="34" charset="-122"/>
              </a:rPr>
              <a:t>使用 </a:t>
            </a:r>
            <a:r>
              <a:rPr lang="en-US" altLang="zh-CN" sz="900" b="1" dirty="0">
                <a:solidFill>
                  <a:srgbClr val="FF0000"/>
                </a:solidFill>
                <a:highlight>
                  <a:srgbClr val="FFFF00"/>
                </a:highlight>
                <a:latin typeface="微软雅黑" panose="020B0503020204020204" pitchFamily="34" charset="-122"/>
                <a:ea typeface="微软雅黑" panose="020B0503020204020204" pitchFamily="34" charset="-122"/>
              </a:rPr>
              <a:t>IVF_FLAT </a:t>
            </a:r>
            <a:r>
              <a:rPr lang="zh-CN" altLang="en-US" sz="900" b="1" dirty="0">
                <a:latin typeface="微软雅黑" panose="020B0503020204020204" pitchFamily="34" charset="-122"/>
                <a:ea typeface="微软雅黑" panose="020B0503020204020204" pitchFamily="34" charset="-122"/>
              </a:rPr>
              <a:t>索引，按与随机查询向量 </a:t>
            </a:r>
            <a:r>
              <a:rPr lang="en-US" altLang="zh-CN" sz="900" b="1" dirty="0">
                <a:highlight>
                  <a:srgbClr val="FFFF00"/>
                </a:highlight>
                <a:latin typeface="微软雅黑" panose="020B0503020204020204" pitchFamily="34" charset="-122"/>
                <a:ea typeface="微软雅黑" panose="020B0503020204020204" pitchFamily="34" charset="-122"/>
              </a:rPr>
              <a:t>KNN </a:t>
            </a:r>
            <a:r>
              <a:rPr lang="zh-CN" altLang="en-US" sz="900" b="1" dirty="0">
                <a:highlight>
                  <a:srgbClr val="FFFF00"/>
                </a:highlight>
                <a:latin typeface="微软雅黑" panose="020B0503020204020204" pitchFamily="34" charset="-122"/>
                <a:ea typeface="微软雅黑" panose="020B0503020204020204" pitchFamily="34" charset="-122"/>
              </a:rPr>
              <a:t>余弦距离 正序 </a:t>
            </a:r>
            <a:r>
              <a:rPr lang="zh-CN" altLang="en-US" sz="900" b="1" dirty="0">
                <a:latin typeface="微软雅黑" panose="020B0503020204020204" pitchFamily="34" charset="-122"/>
                <a:ea typeface="微软雅黑" panose="020B0503020204020204" pitchFamily="34" charset="-122"/>
              </a:rPr>
              <a:t>返回数据表中 </a:t>
            </a:r>
            <a:r>
              <a:rPr lang="en-US" altLang="zh-CN" sz="900" b="1" dirty="0">
                <a:highlight>
                  <a:srgbClr val="FFFF00"/>
                </a:highlight>
                <a:latin typeface="微软雅黑" panose="020B0503020204020204" pitchFamily="34" charset="-122"/>
                <a:ea typeface="微软雅黑" panose="020B0503020204020204" pitchFamily="34" charset="-122"/>
              </a:rPr>
              <a:t>20</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条结果</a:t>
            </a:r>
            <a:endParaRPr lang="en-US" altLang="zh-CN" sz="900" b="1" dirty="0">
              <a:latin typeface="微软雅黑" panose="020B0503020204020204" pitchFamily="34" charset="-122"/>
              <a:ea typeface="微软雅黑" panose="020B0503020204020204" pitchFamily="34" charset="-122"/>
            </a:endParaRPr>
          </a:p>
          <a:p>
            <a:pPr lvl="2"/>
            <a:r>
              <a:rPr lang="zh-CN" altLang="en-US" sz="900" b="1" dirty="0">
                <a:latin typeface="微软雅黑" panose="020B0503020204020204" pitchFamily="34" charset="-122"/>
                <a:ea typeface="微软雅黑" panose="020B0503020204020204" pitchFamily="34" charset="-122"/>
              </a:rPr>
              <a:t>使用 </a:t>
            </a:r>
            <a:r>
              <a:rPr lang="en-US" altLang="zh-CN" sz="900" b="1" dirty="0">
                <a:highlight>
                  <a:srgbClr val="FFFF00"/>
                </a:highlight>
                <a:latin typeface="微软雅黑" panose="020B0503020204020204" pitchFamily="34" charset="-122"/>
                <a:ea typeface="微软雅黑" panose="020B0503020204020204" pitchFamily="34" charset="-122"/>
              </a:rPr>
              <a:t>HNSW</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索引，按与随机查询向</a:t>
            </a:r>
            <a:r>
              <a:rPr lang="zh-CN" altLang="en-US" sz="900" b="1" dirty="0">
                <a:highlight>
                  <a:srgbClr val="FFFF00"/>
                </a:highlight>
                <a:latin typeface="微软雅黑" panose="020B0503020204020204" pitchFamily="34" charset="-122"/>
                <a:ea typeface="微软雅黑" panose="020B0503020204020204" pitchFamily="34" charset="-122"/>
              </a:rPr>
              <a:t>量 </a:t>
            </a:r>
            <a:r>
              <a:rPr lang="en-US" altLang="zh-CN" sz="900" b="1" dirty="0">
                <a:highlight>
                  <a:srgbClr val="FFFF00"/>
                </a:highlight>
                <a:latin typeface="微软雅黑" panose="020B0503020204020204" pitchFamily="34" charset="-122"/>
                <a:ea typeface="微软雅黑" panose="020B0503020204020204" pitchFamily="34" charset="-122"/>
              </a:rPr>
              <a:t>KNN </a:t>
            </a:r>
            <a:r>
              <a:rPr lang="zh-CN" altLang="en-US" sz="900" b="1" dirty="0">
                <a:highlight>
                  <a:srgbClr val="FFFF00"/>
                </a:highlight>
                <a:latin typeface="微软雅黑" panose="020B0503020204020204" pitchFamily="34" charset="-122"/>
                <a:ea typeface="微软雅黑" panose="020B0503020204020204" pitchFamily="34" charset="-122"/>
              </a:rPr>
              <a:t>余弦距离 正序 </a:t>
            </a:r>
            <a:r>
              <a:rPr lang="zh-CN" altLang="en-US" sz="900" b="1" dirty="0">
                <a:latin typeface="微软雅黑" panose="020B0503020204020204" pitchFamily="34" charset="-122"/>
                <a:ea typeface="微软雅黑" panose="020B0503020204020204" pitchFamily="34" charset="-122"/>
              </a:rPr>
              <a:t>返回数据表中 </a:t>
            </a:r>
            <a:r>
              <a:rPr lang="en-US" altLang="zh-CN" sz="900" b="1" dirty="0">
                <a:highlight>
                  <a:srgbClr val="FFFF00"/>
                </a:highlight>
                <a:latin typeface="微软雅黑" panose="020B0503020204020204" pitchFamily="34" charset="-122"/>
                <a:ea typeface="微软雅黑" panose="020B0503020204020204" pitchFamily="34" charset="-122"/>
              </a:rPr>
              <a:t>20</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条结果</a:t>
            </a:r>
            <a:endParaRPr lang="en-US" altLang="zh-CN" sz="900" b="1" dirty="0">
              <a:latin typeface="微软雅黑" panose="020B0503020204020204" pitchFamily="34" charset="-122"/>
              <a:ea typeface="微软雅黑" panose="020B0503020204020204" pitchFamily="34" charset="-122"/>
            </a:endParaRPr>
          </a:p>
          <a:p>
            <a:pPr lvl="1"/>
            <a:r>
              <a:rPr lang="en-US" altLang="zh-CN" sz="1000" b="1" dirty="0" err="1">
                <a:latin typeface="微软雅黑" panose="020B0503020204020204" pitchFamily="34" charset="-122"/>
                <a:ea typeface="微软雅黑" panose="020B0503020204020204" pitchFamily="34" charset="-122"/>
              </a:rPr>
              <a:t>Qdrant</a:t>
            </a:r>
            <a:endParaRPr lang="en-US" altLang="zh-CN" sz="1000" b="1" dirty="0">
              <a:latin typeface="微软雅黑" panose="020B0503020204020204" pitchFamily="34" charset="-122"/>
              <a:ea typeface="微软雅黑" panose="020B0503020204020204" pitchFamily="34" charset="-122"/>
            </a:endParaRPr>
          </a:p>
          <a:p>
            <a:pPr lvl="2"/>
            <a:r>
              <a:rPr lang="zh-CN" altLang="en-US" sz="900" b="1" dirty="0">
                <a:latin typeface="微软雅黑" panose="020B0503020204020204" pitchFamily="34" charset="-122"/>
                <a:ea typeface="微软雅黑" panose="020B0503020204020204" pitchFamily="34" charset="-122"/>
              </a:rPr>
              <a:t>使用 </a:t>
            </a:r>
            <a:r>
              <a:rPr lang="en-US" altLang="zh-CN" sz="900" b="1" dirty="0">
                <a:highlight>
                  <a:srgbClr val="FFFF00"/>
                </a:highlight>
                <a:latin typeface="微软雅黑" panose="020B0503020204020204" pitchFamily="34" charset="-122"/>
                <a:ea typeface="微软雅黑" panose="020B0503020204020204" pitchFamily="34" charset="-122"/>
              </a:rPr>
              <a:t>HNSW</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索引，</a:t>
            </a:r>
            <a:r>
              <a:rPr lang="en-US" altLang="zh-CN" sz="900" b="1" dirty="0" err="1">
                <a:solidFill>
                  <a:srgbClr val="FF0000"/>
                </a:solidFill>
                <a:highlight>
                  <a:srgbClr val="FFFF00"/>
                </a:highlight>
                <a:latin typeface="微软雅黑" panose="020B0503020204020204" pitchFamily="34" charset="-122"/>
                <a:ea typeface="微软雅黑" panose="020B0503020204020204" pitchFamily="34" charset="-122"/>
              </a:rPr>
              <a:t>Grpc</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远程调用，按与随机查询向量 </a:t>
            </a:r>
            <a:r>
              <a:rPr lang="zh-CN" altLang="en-US" sz="900" b="1" dirty="0">
                <a:highlight>
                  <a:srgbClr val="FFFF00"/>
                </a:highlight>
                <a:latin typeface="微软雅黑" panose="020B0503020204020204" pitchFamily="34" charset="-122"/>
                <a:ea typeface="微软雅黑" panose="020B0503020204020204" pitchFamily="34" charset="-122"/>
              </a:rPr>
              <a:t>余弦距离 正序</a:t>
            </a:r>
            <a:r>
              <a:rPr lang="zh-CN" altLang="en-US" sz="900" b="1" dirty="0">
                <a:latin typeface="微软雅黑" panose="020B0503020204020204" pitchFamily="34" charset="-122"/>
                <a:ea typeface="微软雅黑" panose="020B0503020204020204" pitchFamily="34" charset="-122"/>
              </a:rPr>
              <a:t> 返回数据表中 </a:t>
            </a:r>
            <a:r>
              <a:rPr lang="en-US" altLang="zh-CN" sz="900" b="1" dirty="0">
                <a:highlight>
                  <a:srgbClr val="FFFF00"/>
                </a:highlight>
                <a:latin typeface="微软雅黑" panose="020B0503020204020204" pitchFamily="34" charset="-122"/>
                <a:ea typeface="微软雅黑" panose="020B0503020204020204" pitchFamily="34" charset="-122"/>
              </a:rPr>
              <a:t>20</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条结果</a:t>
            </a:r>
            <a:endParaRPr lang="en-US" altLang="zh-CN" sz="900" b="1" dirty="0">
              <a:latin typeface="微软雅黑" panose="020B0503020204020204" pitchFamily="34" charset="-122"/>
              <a:ea typeface="微软雅黑" panose="020B0503020204020204" pitchFamily="34" charset="-122"/>
            </a:endParaRPr>
          </a:p>
          <a:p>
            <a:pPr lvl="2"/>
            <a:r>
              <a:rPr lang="zh-CN" altLang="en-US" sz="900" b="1" dirty="0">
                <a:latin typeface="微软雅黑" panose="020B0503020204020204" pitchFamily="34" charset="-122"/>
                <a:ea typeface="微软雅黑" panose="020B0503020204020204" pitchFamily="34" charset="-122"/>
              </a:rPr>
              <a:t>使用 </a:t>
            </a:r>
            <a:r>
              <a:rPr lang="en-US" altLang="zh-CN" sz="900" b="1" dirty="0">
                <a:highlight>
                  <a:srgbClr val="FFFF00"/>
                </a:highlight>
                <a:latin typeface="微软雅黑" panose="020B0503020204020204" pitchFamily="34" charset="-122"/>
                <a:ea typeface="微软雅黑" panose="020B0503020204020204" pitchFamily="34" charset="-122"/>
              </a:rPr>
              <a:t>HNSW</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索引，</a:t>
            </a:r>
            <a:r>
              <a:rPr lang="en-US" altLang="zh-CN" sz="900" b="1" dirty="0">
                <a:solidFill>
                  <a:srgbClr val="FF0000"/>
                </a:solidFill>
                <a:highlight>
                  <a:srgbClr val="FFFF00"/>
                </a:highlight>
                <a:latin typeface="微软雅黑" panose="020B0503020204020204" pitchFamily="34" charset="-122"/>
                <a:ea typeface="微软雅黑" panose="020B0503020204020204" pitchFamily="34" charset="-122"/>
              </a:rPr>
              <a:t>SK HTTP API </a:t>
            </a:r>
            <a:r>
              <a:rPr lang="zh-CN" altLang="en-US" sz="900" b="1" dirty="0">
                <a:latin typeface="微软雅黑" panose="020B0503020204020204" pitchFamily="34" charset="-122"/>
                <a:ea typeface="微软雅黑" panose="020B0503020204020204" pitchFamily="34" charset="-122"/>
              </a:rPr>
              <a:t>远程调用，按与随机查询向量 </a:t>
            </a:r>
            <a:r>
              <a:rPr lang="zh-CN" altLang="en-US" sz="900" b="1" dirty="0">
                <a:highlight>
                  <a:srgbClr val="FFFF00"/>
                </a:highlight>
                <a:latin typeface="微软雅黑" panose="020B0503020204020204" pitchFamily="34" charset="-122"/>
                <a:ea typeface="微软雅黑" panose="020B0503020204020204" pitchFamily="34" charset="-122"/>
              </a:rPr>
              <a:t>余弦距离 正序 </a:t>
            </a:r>
            <a:r>
              <a:rPr lang="zh-CN" altLang="en-US" sz="900" b="1" dirty="0">
                <a:latin typeface="微软雅黑" panose="020B0503020204020204" pitchFamily="34" charset="-122"/>
                <a:ea typeface="微软雅黑" panose="020B0503020204020204" pitchFamily="34" charset="-122"/>
              </a:rPr>
              <a:t>返回数据表中 </a:t>
            </a:r>
            <a:r>
              <a:rPr lang="en-US" altLang="zh-CN" sz="900" b="1" dirty="0">
                <a:solidFill>
                  <a:schemeClr val="tx1"/>
                </a:solidFill>
                <a:highlight>
                  <a:srgbClr val="FFFF00"/>
                </a:highlight>
                <a:latin typeface="微软雅黑" panose="020B0503020204020204" pitchFamily="34" charset="-122"/>
                <a:ea typeface="微软雅黑" panose="020B0503020204020204" pitchFamily="34" charset="-122"/>
              </a:rPr>
              <a:t>20</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条结果</a:t>
            </a:r>
            <a:endParaRPr lang="en-US" altLang="zh-CN" sz="900" b="1" dirty="0">
              <a:latin typeface="微软雅黑" panose="020B0503020204020204" pitchFamily="34" charset="-122"/>
              <a:ea typeface="微软雅黑" panose="020B0503020204020204" pitchFamily="34" charset="-122"/>
            </a:endParaRPr>
          </a:p>
          <a:p>
            <a:pPr lvl="1"/>
            <a:r>
              <a:rPr lang="en-US" altLang="zh-CN" sz="1000" b="1" dirty="0">
                <a:latin typeface="微软雅黑" panose="020B0503020204020204" pitchFamily="34" charset="-122"/>
                <a:ea typeface="微软雅黑" panose="020B0503020204020204" pitchFamily="34" charset="-122"/>
              </a:rPr>
              <a:t>Milvus</a:t>
            </a:r>
          </a:p>
          <a:p>
            <a:pPr lvl="2"/>
            <a:r>
              <a:rPr lang="zh-CN" altLang="en-US" sz="900" b="1" dirty="0">
                <a:latin typeface="微软雅黑" panose="020B0503020204020204" pitchFamily="34" charset="-122"/>
                <a:ea typeface="微软雅黑" panose="020B0503020204020204" pitchFamily="34" charset="-122"/>
              </a:rPr>
              <a:t>使用 </a:t>
            </a:r>
            <a:r>
              <a:rPr lang="en-US" altLang="zh-CN" sz="900" b="1" dirty="0">
                <a:highlight>
                  <a:srgbClr val="FFFF00"/>
                </a:highlight>
                <a:latin typeface="微软雅黑" panose="020B0503020204020204" pitchFamily="34" charset="-122"/>
                <a:ea typeface="微软雅黑" panose="020B0503020204020204" pitchFamily="34" charset="-122"/>
              </a:rPr>
              <a:t>HNSW</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索引，</a:t>
            </a:r>
            <a:r>
              <a:rPr lang="en-US" altLang="zh-CN" sz="900" b="1" dirty="0" err="1">
                <a:solidFill>
                  <a:srgbClr val="FF0000"/>
                </a:solidFill>
                <a:highlight>
                  <a:srgbClr val="FFFF00"/>
                </a:highlight>
                <a:latin typeface="微软雅黑" panose="020B0503020204020204" pitchFamily="34" charset="-122"/>
                <a:ea typeface="微软雅黑" panose="020B0503020204020204" pitchFamily="34" charset="-122"/>
              </a:rPr>
              <a:t>Grpc</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远程调用，按与随机查询向量 </a:t>
            </a:r>
            <a:r>
              <a:rPr lang="en-US" altLang="zh-CN" sz="900" b="1" dirty="0">
                <a:solidFill>
                  <a:srgbClr val="FF0000"/>
                </a:solidFill>
                <a:highlight>
                  <a:srgbClr val="FFFF00"/>
                </a:highlight>
                <a:latin typeface="微软雅黑" panose="020B0503020204020204" pitchFamily="34" charset="-122"/>
                <a:ea typeface="微软雅黑" panose="020B0503020204020204" pitchFamily="34" charset="-122"/>
              </a:rPr>
              <a:t>L2 </a:t>
            </a:r>
            <a:r>
              <a:rPr lang="zh-CN" altLang="en-US" sz="900" b="1" dirty="0">
                <a:solidFill>
                  <a:srgbClr val="FF0000"/>
                </a:solidFill>
                <a:highlight>
                  <a:srgbClr val="FFFF00"/>
                </a:highlight>
                <a:latin typeface="微软雅黑" panose="020B0503020204020204" pitchFamily="34" charset="-122"/>
                <a:ea typeface="微软雅黑" panose="020B0503020204020204" pitchFamily="34" charset="-122"/>
              </a:rPr>
              <a:t>距离 倒序</a:t>
            </a:r>
            <a:r>
              <a:rPr lang="zh-CN" altLang="en-US" sz="900" b="1" dirty="0">
                <a:highlight>
                  <a:srgbClr val="FFFF00"/>
                </a:highlight>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返回数据表中 </a:t>
            </a:r>
            <a:r>
              <a:rPr lang="en-US" altLang="zh-CN" sz="900" b="1" dirty="0">
                <a:solidFill>
                  <a:schemeClr val="tx1"/>
                </a:solidFill>
                <a:highlight>
                  <a:srgbClr val="FFFF00"/>
                </a:highlight>
                <a:latin typeface="微软雅黑" panose="020B0503020204020204" pitchFamily="34" charset="-122"/>
                <a:ea typeface="微软雅黑" panose="020B0503020204020204" pitchFamily="34" charset="-122"/>
              </a:rPr>
              <a:t>20</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条结果</a:t>
            </a:r>
            <a:endParaRPr lang="en-US" altLang="zh-CN" sz="900" b="1" dirty="0">
              <a:latin typeface="微软雅黑" panose="020B0503020204020204" pitchFamily="34" charset="-122"/>
              <a:ea typeface="微软雅黑" panose="020B0503020204020204" pitchFamily="34" charset="-122"/>
            </a:endParaRPr>
          </a:p>
          <a:p>
            <a:r>
              <a:rPr lang="en-US" altLang="zh-CN" sz="1200" b="1" dirty="0" err="1">
                <a:latin typeface="微软雅黑" panose="020B0503020204020204" pitchFamily="34" charset="-122"/>
                <a:ea typeface="微软雅黑" panose="020B0503020204020204" pitchFamily="34" charset="-122"/>
              </a:rPr>
              <a:t>WebApi</a:t>
            </a:r>
            <a:r>
              <a:rPr lang="en-US" altLang="zh-CN" sz="1200" b="1" dirty="0">
                <a:latin typeface="微软雅黑" panose="020B0503020204020204" pitchFamily="34" charset="-122"/>
                <a:ea typeface="微软雅黑" panose="020B0503020204020204" pitchFamily="34" charset="-122"/>
              </a:rPr>
              <a:t> </a:t>
            </a:r>
            <a:r>
              <a:rPr lang="zh-CN" altLang="en-US" sz="1200" b="1" dirty="0">
                <a:highlight>
                  <a:srgbClr val="FFFF00"/>
                </a:highlight>
                <a:latin typeface="微软雅黑" panose="020B0503020204020204" pitchFamily="34" charset="-122"/>
                <a:ea typeface="微软雅黑" panose="020B0503020204020204" pitchFamily="34" charset="-122"/>
              </a:rPr>
              <a:t>压测</a:t>
            </a:r>
            <a:r>
              <a:rPr lang="en-US" altLang="zh-CN" sz="1200" b="1" dirty="0">
                <a:highlight>
                  <a:srgbClr val="FFFF00"/>
                </a:highlight>
                <a:latin typeface="微软雅黑" panose="020B0503020204020204" pitchFamily="34" charset="-122"/>
                <a:ea typeface="微软雅黑" panose="020B0503020204020204" pitchFamily="34" charset="-122"/>
              </a:rPr>
              <a:t>:</a:t>
            </a:r>
            <a:r>
              <a:rPr lang="en-US" altLang="zh-CN" sz="1050" b="1" dirty="0">
                <a:latin typeface="微软雅黑" panose="020B0503020204020204" pitchFamily="34" charset="-122"/>
                <a:ea typeface="微软雅黑" panose="020B0503020204020204" pitchFamily="34" charset="-122"/>
              </a:rPr>
              <a:t>	</a:t>
            </a:r>
            <a:r>
              <a:rPr lang="en-US" altLang="zh-CN" sz="1050" b="1" dirty="0" err="1">
                <a:latin typeface="微软雅黑" panose="020B0503020204020204" pitchFamily="34" charset="-122"/>
                <a:ea typeface="微软雅黑" panose="020B0503020204020204" pitchFamily="34" charset="-122"/>
              </a:rPr>
              <a:t>WebApiBenchmark</a:t>
            </a:r>
            <a:endParaRPr lang="en-US" altLang="zh-CN" sz="1050" b="1" dirty="0">
              <a:latin typeface="微软雅黑" panose="020B0503020204020204" pitchFamily="34" charset="-122"/>
              <a:ea typeface="微软雅黑" panose="020B0503020204020204" pitchFamily="34" charset="-122"/>
            </a:endParaRPr>
          </a:p>
          <a:p>
            <a:r>
              <a:rPr lang="zh-CN" altLang="en-US" sz="1200" b="1" dirty="0">
                <a:latin typeface="微软雅黑" panose="020B0503020204020204" pitchFamily="34" charset="-122"/>
                <a:ea typeface="微软雅黑" panose="020B0503020204020204" pitchFamily="34" charset="-122"/>
              </a:rPr>
              <a:t>单元性能测试</a:t>
            </a:r>
            <a:r>
              <a:rPr lang="en-US" altLang="zh-CN" sz="1200" b="1" dirty="0">
                <a:latin typeface="微软雅黑" panose="020B0503020204020204" pitchFamily="34" charset="-122"/>
                <a:ea typeface="微软雅黑" panose="020B0503020204020204" pitchFamily="34" charset="-122"/>
              </a:rPr>
              <a:t>:	</a:t>
            </a:r>
            <a:r>
              <a:rPr lang="en-US" altLang="zh-CN" sz="1050" b="1" dirty="0" err="1">
                <a:latin typeface="微软雅黑" panose="020B0503020204020204" pitchFamily="34" charset="-122"/>
                <a:ea typeface="微软雅黑" panose="020B0503020204020204" pitchFamily="34" charset="-122"/>
              </a:rPr>
              <a:t>BenchmarkDotNet</a:t>
            </a:r>
            <a:endParaRPr lang="en-US" altLang="zh-CN" sz="8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6087855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13AFBD-6FDB-98CC-9BBD-607071F5AA91}"/>
              </a:ext>
            </a:extLst>
          </p:cNvPr>
          <p:cNvSpPr>
            <a:spLocks noGrp="1"/>
          </p:cNvSpPr>
          <p:nvPr>
            <p:ph type="title"/>
          </p:nvPr>
        </p:nvSpPr>
        <p:spPr>
          <a:xfrm>
            <a:off x="677334" y="96716"/>
            <a:ext cx="8596668" cy="659422"/>
          </a:xfrm>
        </p:spPr>
        <p:txBody>
          <a:bodyPr/>
          <a:lstStyle/>
          <a:p>
            <a:r>
              <a:rPr lang="en-US" b="1" dirty="0">
                <a:latin typeface="微软雅黑" panose="020B0503020204020204" pitchFamily="34" charset="-122"/>
                <a:ea typeface="微软雅黑" panose="020B0503020204020204" pitchFamily="34" charset="-122"/>
              </a:rPr>
              <a:t>100</a:t>
            </a:r>
            <a:r>
              <a:rPr lang="zh-CN" altLang="en-US" b="1" dirty="0">
                <a:latin typeface="微软雅黑" panose="020B0503020204020204" pitchFamily="34" charset="-122"/>
                <a:ea typeface="微软雅黑" panose="020B0503020204020204" pitchFamily="34" charset="-122"/>
              </a:rPr>
              <a:t>万随机向量是啥概念</a:t>
            </a:r>
            <a:r>
              <a:rPr lang="en-US" altLang="zh-CN" b="1" dirty="0">
                <a:latin typeface="微软雅黑" panose="020B0503020204020204" pitchFamily="34" charset="-122"/>
                <a:ea typeface="微软雅黑" panose="020B0503020204020204" pitchFamily="34" charset="-122"/>
              </a:rPr>
              <a:t>?</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67B73A63-BB46-573B-E964-BFCD457505F5}"/>
              </a:ext>
            </a:extLst>
          </p:cNvPr>
          <p:cNvSpPr>
            <a:spLocks noGrp="1"/>
          </p:cNvSpPr>
          <p:nvPr>
            <p:ph idx="1"/>
          </p:nvPr>
        </p:nvSpPr>
        <p:spPr>
          <a:xfrm>
            <a:off x="712109" y="763339"/>
            <a:ext cx="8282029" cy="3072249"/>
          </a:xfrm>
        </p:spPr>
        <p:txBody>
          <a:bodyPr>
            <a:normAutofit/>
          </a:bodyPr>
          <a:lstStyle/>
          <a:p>
            <a:r>
              <a:rPr lang="zh-CN" altLang="en-US" sz="1600" b="1" dirty="0">
                <a:latin typeface="微软雅黑" panose="020B0503020204020204" pitchFamily="34" charset="-122"/>
                <a:ea typeface="微软雅黑" panose="020B0503020204020204" pitchFamily="34" charset="-122"/>
              </a:rPr>
              <a:t>假设每篇文档 </a:t>
            </a:r>
            <a:r>
              <a:rPr lang="en-US" altLang="zh-CN" sz="1600" b="1" dirty="0">
                <a:latin typeface="微软雅黑" panose="020B0503020204020204" pitchFamily="34" charset="-122"/>
                <a:ea typeface="微软雅黑" panose="020B0503020204020204" pitchFamily="34" charset="-122"/>
              </a:rPr>
              <a:t>5000 </a:t>
            </a:r>
            <a:r>
              <a:rPr lang="zh-CN" altLang="en-US" sz="1600" b="1" dirty="0">
                <a:latin typeface="微软雅黑" panose="020B0503020204020204" pitchFamily="34" charset="-122"/>
                <a:ea typeface="微软雅黑" panose="020B0503020204020204" pitchFamily="34" charset="-122"/>
              </a:rPr>
              <a:t>汉字，</a:t>
            </a:r>
            <a:r>
              <a:rPr lang="en-US" altLang="zh-CN" sz="1600" b="1" dirty="0">
                <a:latin typeface="微软雅黑" panose="020B0503020204020204" pitchFamily="34" charset="-122"/>
                <a:ea typeface="微软雅黑" panose="020B0503020204020204" pitchFamily="34" charset="-122"/>
              </a:rPr>
              <a:t>200</a:t>
            </a:r>
            <a:r>
              <a:rPr lang="zh-CN" altLang="en-US" sz="1600" b="1" dirty="0">
                <a:latin typeface="微软雅黑" panose="020B0503020204020204" pitchFamily="34" charset="-122"/>
                <a:ea typeface="微软雅黑" panose="020B0503020204020204" pitchFamily="34" charset="-122"/>
              </a:rPr>
              <a:t>汉字</a:t>
            </a:r>
            <a:r>
              <a:rPr lang="en-US" altLang="zh-CN" sz="1600" b="1" dirty="0">
                <a:latin typeface="微软雅黑" panose="020B0503020204020204" pitchFamily="34" charset="-122"/>
                <a:ea typeface="微软雅黑" panose="020B0503020204020204" pitchFamily="34" charset="-122"/>
              </a:rPr>
              <a:t>/</a:t>
            </a:r>
            <a:r>
              <a:rPr lang="zh-CN" altLang="en-US" sz="1600" b="1" dirty="0">
                <a:latin typeface="微软雅黑" panose="020B0503020204020204" pitchFamily="34" charset="-122"/>
                <a:ea typeface="微软雅黑" panose="020B0503020204020204" pitchFamily="34" charset="-122"/>
              </a:rPr>
              <a:t>块</a:t>
            </a:r>
            <a:endParaRPr lang="en-US" altLang="zh-CN" sz="1600" b="1" dirty="0">
              <a:latin typeface="微软雅黑" panose="020B0503020204020204" pitchFamily="34" charset="-122"/>
              <a:ea typeface="微软雅黑" panose="020B0503020204020204" pitchFamily="34" charset="-122"/>
            </a:endParaRPr>
          </a:p>
          <a:p>
            <a:pPr marL="0" indent="0">
              <a:buNone/>
            </a:pPr>
            <a:r>
              <a:rPr lang="en-US" altLang="zh-CN" sz="1600" b="1" dirty="0">
                <a:latin typeface="微软雅黑" panose="020B0503020204020204" pitchFamily="34" charset="-122"/>
                <a:ea typeface="微软雅黑" panose="020B0503020204020204" pitchFamily="34" charset="-122"/>
              </a:rPr>
              <a:t>	</a:t>
            </a:r>
            <a:r>
              <a:rPr lang="en-US" sz="1400" b="0" i="0" dirty="0">
                <a:solidFill>
                  <a:srgbClr val="111111"/>
                </a:solidFill>
                <a:effectLst/>
                <a:latin typeface="Microsoft YaHei" panose="020B0503020204020204" pitchFamily="34" charset="-122"/>
                <a:ea typeface="Microsoft YaHei" panose="020B0503020204020204" pitchFamily="34" charset="-122"/>
              </a:rPr>
              <a:t>∵</a:t>
            </a:r>
            <a:r>
              <a:rPr lang="en-US" sz="1400" b="1" i="0" dirty="0">
                <a:solidFill>
                  <a:srgbClr val="111111"/>
                </a:solidFill>
                <a:effectLst/>
                <a:latin typeface="微软雅黑" panose="020B0503020204020204" pitchFamily="34" charset="-122"/>
                <a:ea typeface="微软雅黑" panose="020B0503020204020204" pitchFamily="34" charset="-122"/>
              </a:rPr>
              <a:t> </a:t>
            </a:r>
            <a:r>
              <a:rPr lang="en-US" altLang="zh-CN" sz="1400" b="1" dirty="0">
                <a:latin typeface="微软雅黑" panose="020B0503020204020204" pitchFamily="34" charset="-122"/>
                <a:ea typeface="微软雅黑" panose="020B0503020204020204" pitchFamily="34" charset="-122"/>
              </a:rPr>
              <a:t>2 Tokens/</a:t>
            </a:r>
            <a:r>
              <a:rPr lang="zh-CN" altLang="en-US" sz="1400" b="1" dirty="0">
                <a:latin typeface="微软雅黑" panose="020B0503020204020204" pitchFamily="34" charset="-122"/>
                <a:ea typeface="微软雅黑" panose="020B0503020204020204" pitchFamily="34" charset="-122"/>
              </a:rPr>
              <a:t>汉字</a:t>
            </a:r>
            <a:endParaRPr lang="en-US" altLang="zh-CN" sz="1400" b="1" dirty="0">
              <a:latin typeface="微软雅黑" panose="020B0503020204020204" pitchFamily="34" charset="-122"/>
              <a:ea typeface="微软雅黑" panose="020B0503020204020204" pitchFamily="34" charset="-122"/>
            </a:endParaRPr>
          </a:p>
          <a:p>
            <a:pPr marL="457200" lvl="1" indent="0">
              <a:buNone/>
            </a:pPr>
            <a:r>
              <a:rPr lang="en-US" sz="1200" b="1" dirty="0">
                <a:latin typeface="微软雅黑" panose="020B0503020204020204" pitchFamily="34" charset="-122"/>
                <a:ea typeface="微软雅黑" panose="020B0503020204020204" pitchFamily="34" charset="-122"/>
              </a:rPr>
              <a:t>∴ </a:t>
            </a:r>
            <a:r>
              <a:rPr lang="en-US" altLang="zh-CN" sz="1200" b="1" dirty="0">
                <a:latin typeface="微软雅黑" panose="020B0503020204020204" pitchFamily="34" charset="-122"/>
                <a:ea typeface="微软雅黑" panose="020B0503020204020204" pitchFamily="34" charset="-122"/>
              </a:rPr>
              <a:t>400 Tokens /</a:t>
            </a:r>
            <a:r>
              <a:rPr lang="zh-CN" altLang="en-US" sz="1200" b="1" dirty="0">
                <a:latin typeface="微软雅黑" panose="020B0503020204020204" pitchFamily="34" charset="-122"/>
                <a:ea typeface="微软雅黑" panose="020B0503020204020204" pitchFamily="34" charset="-122"/>
              </a:rPr>
              <a:t>块</a:t>
            </a:r>
            <a:endParaRPr lang="en-US" altLang="zh-CN" sz="1200" b="1" dirty="0">
              <a:latin typeface="微软雅黑" panose="020B0503020204020204" pitchFamily="34" charset="-122"/>
              <a:ea typeface="微软雅黑" panose="020B0503020204020204" pitchFamily="34" charset="-122"/>
            </a:endParaRPr>
          </a:p>
          <a:p>
            <a:pPr marL="457200" lvl="1" indent="0">
              <a:buNone/>
            </a:pPr>
            <a:r>
              <a:rPr lang="en-US" sz="1200" b="1" dirty="0">
                <a:latin typeface="微软雅黑" panose="020B0503020204020204" pitchFamily="34" charset="-122"/>
                <a:ea typeface="微软雅黑" panose="020B0503020204020204" pitchFamily="34" charset="-122"/>
              </a:rPr>
              <a:t>∴ </a:t>
            </a:r>
            <a:r>
              <a:rPr lang="en-US" altLang="zh-CN" sz="1200" b="1" dirty="0">
                <a:latin typeface="微软雅黑" panose="020B0503020204020204" pitchFamily="34" charset="-122"/>
                <a:ea typeface="微软雅黑" panose="020B0503020204020204" pitchFamily="34" charset="-122"/>
              </a:rPr>
              <a:t>25</a:t>
            </a:r>
            <a:r>
              <a:rPr lang="zh-CN" altLang="en-US" sz="1200" b="1" dirty="0">
                <a:latin typeface="微软雅黑" panose="020B0503020204020204" pitchFamily="34" charset="-122"/>
                <a:ea typeface="微软雅黑" panose="020B0503020204020204" pitchFamily="34" charset="-122"/>
              </a:rPr>
              <a:t>块</a:t>
            </a:r>
            <a:r>
              <a:rPr lang="en-US" altLang="zh-CN" sz="1200" b="1" dirty="0">
                <a:latin typeface="微软雅黑" panose="020B0503020204020204" pitchFamily="34" charset="-122"/>
                <a:ea typeface="微软雅黑" panose="020B0503020204020204" pitchFamily="34" charset="-122"/>
              </a:rPr>
              <a:t>/</a:t>
            </a:r>
            <a:r>
              <a:rPr lang="zh-CN" altLang="en-US" sz="1200" b="1" dirty="0">
                <a:latin typeface="微软雅黑" panose="020B0503020204020204" pitchFamily="34" charset="-122"/>
                <a:ea typeface="微软雅黑" panose="020B0503020204020204" pitchFamily="34" charset="-122"/>
              </a:rPr>
              <a:t>文档，</a:t>
            </a:r>
            <a:r>
              <a:rPr lang="en-US" altLang="zh-CN" sz="1200" b="1" dirty="0">
                <a:latin typeface="微软雅黑" panose="020B0503020204020204" pitchFamily="34" charset="-122"/>
                <a:ea typeface="微软雅黑" panose="020B0503020204020204" pitchFamily="34" charset="-122"/>
              </a:rPr>
              <a:t>25</a:t>
            </a:r>
            <a:r>
              <a:rPr lang="zh-CN" altLang="en-US" sz="1200" b="1" dirty="0">
                <a:latin typeface="微软雅黑" panose="020B0503020204020204" pitchFamily="34" charset="-122"/>
                <a:ea typeface="微软雅黑" panose="020B0503020204020204" pitchFamily="34" charset="-122"/>
              </a:rPr>
              <a:t>向量</a:t>
            </a:r>
            <a:r>
              <a:rPr lang="en-US" altLang="zh-CN" sz="1200" b="1" dirty="0">
                <a:latin typeface="微软雅黑" panose="020B0503020204020204" pitchFamily="34" charset="-122"/>
                <a:ea typeface="微软雅黑" panose="020B0503020204020204" pitchFamily="34" charset="-122"/>
              </a:rPr>
              <a:t>/</a:t>
            </a:r>
            <a:r>
              <a:rPr lang="zh-CN" altLang="en-US" sz="1200" b="1" dirty="0">
                <a:latin typeface="微软雅黑" panose="020B0503020204020204" pitchFamily="34" charset="-122"/>
                <a:ea typeface="微软雅黑" panose="020B0503020204020204" pitchFamily="34" charset="-122"/>
              </a:rPr>
              <a:t>文档</a:t>
            </a:r>
            <a:endParaRPr lang="en-US" altLang="zh-CN" sz="1200" b="1" dirty="0">
              <a:latin typeface="微软雅黑" panose="020B0503020204020204" pitchFamily="34" charset="-122"/>
              <a:ea typeface="微软雅黑" panose="020B0503020204020204" pitchFamily="34" charset="-122"/>
            </a:endParaRPr>
          </a:p>
          <a:p>
            <a:pPr marL="457200" lvl="1" indent="0">
              <a:buNone/>
            </a:pPr>
            <a:r>
              <a:rPr lang="en-US" sz="1200" b="1" dirty="0">
                <a:latin typeface="微软雅黑" panose="020B0503020204020204" pitchFamily="34" charset="-122"/>
                <a:ea typeface="微软雅黑" panose="020B0503020204020204" pitchFamily="34" charset="-122"/>
              </a:rPr>
              <a:t>∴ </a:t>
            </a:r>
            <a:r>
              <a:rPr lang="en-US" sz="1200" b="1" dirty="0">
                <a:highlight>
                  <a:srgbClr val="FFFF00"/>
                </a:highlight>
                <a:latin typeface="微软雅黑" panose="020B0503020204020204" pitchFamily="34" charset="-122"/>
                <a:ea typeface="微软雅黑" panose="020B0503020204020204" pitchFamily="34" charset="-122"/>
              </a:rPr>
              <a:t>100 </a:t>
            </a:r>
            <a:r>
              <a:rPr lang="zh-CN" altLang="en-US" sz="1200" b="1" dirty="0">
                <a:highlight>
                  <a:srgbClr val="FFFF00"/>
                </a:highlight>
                <a:latin typeface="微软雅黑" panose="020B0503020204020204" pitchFamily="34" charset="-122"/>
                <a:ea typeface="微软雅黑" panose="020B0503020204020204" pitchFamily="34" charset="-122"/>
              </a:rPr>
              <a:t>万随机向量相当于 </a:t>
            </a:r>
            <a:r>
              <a:rPr lang="en-US" altLang="zh-CN" sz="1200" b="1" dirty="0">
                <a:highlight>
                  <a:srgbClr val="FFFF00"/>
                </a:highlight>
                <a:latin typeface="微软雅黑" panose="020B0503020204020204" pitchFamily="34" charset="-122"/>
                <a:ea typeface="微软雅黑" panose="020B0503020204020204" pitchFamily="34" charset="-122"/>
              </a:rPr>
              <a:t>4W </a:t>
            </a:r>
            <a:r>
              <a:rPr lang="zh-CN" altLang="en-US" sz="1200" b="1" dirty="0">
                <a:highlight>
                  <a:srgbClr val="FFFF00"/>
                </a:highlight>
                <a:latin typeface="微软雅黑" panose="020B0503020204020204" pitchFamily="34" charset="-122"/>
                <a:ea typeface="微软雅黑" panose="020B0503020204020204" pitchFamily="34" charset="-122"/>
              </a:rPr>
              <a:t>文档</a:t>
            </a:r>
            <a:endParaRPr lang="en-US" altLang="zh-CN" sz="1200" b="1" dirty="0">
              <a:highlight>
                <a:srgbClr val="FFFF00"/>
              </a:highlight>
              <a:latin typeface="微软雅黑" panose="020B0503020204020204" pitchFamily="34" charset="-122"/>
              <a:ea typeface="微软雅黑" panose="020B0503020204020204" pitchFamily="34" charset="-122"/>
            </a:endParaRPr>
          </a:p>
          <a:p>
            <a:pPr marL="342900" lvl="1" indent="-342900"/>
            <a:r>
              <a:rPr lang="en-US" b="1"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https://platform.openai.com/tokenizer</a:t>
            </a:r>
            <a:endParaRPr lang="en-US" b="1" dirty="0">
              <a:solidFill>
                <a:srgbClr val="0070C0"/>
              </a:solidFill>
              <a:latin typeface="微软雅黑" panose="020B0503020204020204" pitchFamily="34" charset="-122"/>
              <a:ea typeface="微软雅黑" panose="020B0503020204020204" pitchFamily="34" charset="-122"/>
            </a:endParaRPr>
          </a:p>
          <a:p>
            <a:pPr marL="742950" lvl="2" indent="-342900"/>
            <a:r>
              <a:rPr lang="en-US" altLang="zh-CN" sz="1600" b="1" dirty="0">
                <a:latin typeface="微软雅黑" panose="020B0503020204020204" pitchFamily="34" charset="-122"/>
                <a:ea typeface="微软雅黑" panose="020B0503020204020204" pitchFamily="34" charset="-122"/>
              </a:rPr>
              <a:t>2 Tokens/</a:t>
            </a:r>
            <a:r>
              <a:rPr lang="zh-CN" altLang="en-US" sz="1600" b="1" dirty="0">
                <a:latin typeface="微软雅黑" panose="020B0503020204020204" pitchFamily="34" charset="-122"/>
                <a:ea typeface="微软雅黑" panose="020B0503020204020204" pitchFamily="34" charset="-122"/>
              </a:rPr>
              <a:t>汉字</a:t>
            </a:r>
            <a:endParaRPr lang="en-US" altLang="zh-CN" sz="1600" b="1" dirty="0">
              <a:latin typeface="微软雅黑" panose="020B0503020204020204" pitchFamily="34" charset="-122"/>
              <a:ea typeface="微软雅黑" panose="020B0503020204020204" pitchFamily="34" charset="-122"/>
            </a:endParaRPr>
          </a:p>
          <a:p>
            <a:pPr marL="342900" lvl="1" indent="-342900"/>
            <a:r>
              <a:rPr lang="en-US" b="1"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https://github.com/openai/openai-cookbook/blob/main/examples/How_to_count_tokens_with_tiktoken.ipynb</a:t>
            </a:r>
            <a:endParaRPr lang="en-US" b="1" dirty="0">
              <a:solidFill>
                <a:srgbClr val="0070C0"/>
              </a:solidFill>
              <a:latin typeface="微软雅黑" panose="020B0503020204020204" pitchFamily="34" charset="-122"/>
              <a:ea typeface="微软雅黑" panose="020B0503020204020204" pitchFamily="34" charset="-122"/>
            </a:endParaRPr>
          </a:p>
          <a:p>
            <a:pPr marL="342900" lvl="1" indent="-342900"/>
            <a:endParaRPr lang="en-US" sz="1800" b="1" dirty="0">
              <a:solidFill>
                <a:srgbClr val="0070C0"/>
              </a:solidFill>
              <a:latin typeface="微软雅黑" panose="020B0503020204020204" pitchFamily="34" charset="-122"/>
              <a:ea typeface="微软雅黑" panose="020B0503020204020204" pitchFamily="34" charset="-122"/>
            </a:endParaRPr>
          </a:p>
          <a:p>
            <a:pPr marL="742950" lvl="2" indent="-342900"/>
            <a:endParaRPr lang="en-US" sz="1600" b="1" dirty="0">
              <a:solidFill>
                <a:srgbClr val="0070C0"/>
              </a:solidFill>
              <a:latin typeface="微软雅黑" panose="020B0503020204020204" pitchFamily="34" charset="-122"/>
              <a:ea typeface="微软雅黑" panose="020B0503020204020204" pitchFamily="34" charset="-122"/>
            </a:endParaRPr>
          </a:p>
          <a:p>
            <a:pPr marL="0" lvl="1" indent="0">
              <a:buNone/>
            </a:pPr>
            <a:endParaRPr lang="en-US" sz="1800" b="1" dirty="0">
              <a:latin typeface="微软雅黑" panose="020B0503020204020204" pitchFamily="34" charset="-122"/>
              <a:ea typeface="微软雅黑" panose="020B0503020204020204" pitchFamily="34" charset="-122"/>
            </a:endParaRPr>
          </a:p>
        </p:txBody>
      </p:sp>
      <p:pic>
        <p:nvPicPr>
          <p:cNvPr id="9" name="Picture 8">
            <a:extLst>
              <a:ext uri="{FF2B5EF4-FFF2-40B4-BE49-F238E27FC236}">
                <a16:creationId xmlns:a16="http://schemas.microsoft.com/office/drawing/2014/main" id="{6C6D6154-9395-C509-F614-E189E119A6B2}"/>
              </a:ext>
            </a:extLst>
          </p:cNvPr>
          <p:cNvPicPr>
            <a:picLocks noChangeAspect="1"/>
          </p:cNvPicPr>
          <p:nvPr/>
        </p:nvPicPr>
        <p:blipFill>
          <a:blip r:embed="rId4"/>
          <a:stretch>
            <a:fillRect/>
          </a:stretch>
        </p:blipFill>
        <p:spPr>
          <a:xfrm>
            <a:off x="1932006" y="4785353"/>
            <a:ext cx="5842236" cy="2072647"/>
          </a:xfrm>
          <a:prstGeom prst="rect">
            <a:avLst/>
          </a:prstGeom>
        </p:spPr>
      </p:pic>
      <p:pic>
        <p:nvPicPr>
          <p:cNvPr id="19" name="Picture 18">
            <a:extLst>
              <a:ext uri="{FF2B5EF4-FFF2-40B4-BE49-F238E27FC236}">
                <a16:creationId xmlns:a16="http://schemas.microsoft.com/office/drawing/2014/main" id="{37DB4972-7920-A77A-537A-C6BBA26B660D}"/>
              </a:ext>
            </a:extLst>
          </p:cNvPr>
          <p:cNvPicPr>
            <a:picLocks noChangeAspect="1"/>
          </p:cNvPicPr>
          <p:nvPr/>
        </p:nvPicPr>
        <p:blipFill>
          <a:blip r:embed="rId5"/>
          <a:stretch>
            <a:fillRect/>
          </a:stretch>
        </p:blipFill>
        <p:spPr>
          <a:xfrm>
            <a:off x="1705217" y="3779702"/>
            <a:ext cx="6295814" cy="1012343"/>
          </a:xfrm>
          <a:prstGeom prst="rect">
            <a:avLst/>
          </a:prstGeom>
        </p:spPr>
      </p:pic>
    </p:spTree>
    <p:extLst>
      <p:ext uri="{BB962C8B-B14F-4D97-AF65-F5344CB8AC3E}">
        <p14:creationId xmlns:p14="http://schemas.microsoft.com/office/powerpoint/2010/main" val="8534661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D2B416-DAC8-4332-A55A-8896392A752A}"/>
              </a:ext>
            </a:extLst>
          </p:cNvPr>
          <p:cNvSpPr>
            <a:spLocks noGrp="1"/>
          </p:cNvSpPr>
          <p:nvPr>
            <p:ph type="title"/>
          </p:nvPr>
        </p:nvSpPr>
        <p:spPr>
          <a:xfrm>
            <a:off x="261257" y="82732"/>
            <a:ext cx="11190514" cy="1320800"/>
          </a:xfrm>
        </p:spPr>
        <p:txBody>
          <a:bodyPr>
            <a:normAutofit/>
          </a:bodyPr>
          <a:lstStyle/>
          <a:p>
            <a:r>
              <a:rPr lang="zh-CN" altLang="en-US" sz="2800" b="1" dirty="0">
                <a:latin typeface="微软雅黑" panose="020B0503020204020204" pitchFamily="34" charset="-122"/>
                <a:ea typeface="微软雅黑" panose="020B0503020204020204" pitchFamily="34" charset="-122"/>
              </a:rPr>
              <a:t>场景</a:t>
            </a:r>
            <a:r>
              <a:rPr lang="en-US" altLang="zh-CN" sz="2800" b="1" dirty="0">
                <a:latin typeface="微软雅黑" panose="020B0503020204020204" pitchFamily="34" charset="-122"/>
                <a:ea typeface="微软雅黑" panose="020B0503020204020204" pitchFamily="34" charset="-122"/>
              </a:rPr>
              <a:t>1</a:t>
            </a:r>
            <a:r>
              <a:rPr lang="zh-CN" altLang="en-US" sz="2800" b="1" dirty="0">
                <a:latin typeface="微软雅黑" panose="020B0503020204020204" pitchFamily="34" charset="-122"/>
                <a:ea typeface="微软雅黑" panose="020B0503020204020204" pitchFamily="34" charset="-122"/>
              </a:rPr>
              <a:t>：</a:t>
            </a:r>
            <a:r>
              <a:rPr lang="en-US" altLang="zh-CN" sz="2800" b="1" dirty="0">
                <a:latin typeface="微软雅黑" panose="020B0503020204020204" pitchFamily="34" charset="-122"/>
                <a:ea typeface="微软雅黑" panose="020B0503020204020204" pitchFamily="34" charset="-122"/>
              </a:rPr>
              <a:t>PostgreSQL/</a:t>
            </a:r>
            <a:r>
              <a:rPr lang="en-US" altLang="zh-CN" sz="2800" b="1" dirty="0" err="1">
                <a:latin typeface="微软雅黑" panose="020B0503020204020204" pitchFamily="34" charset="-122"/>
                <a:ea typeface="微软雅黑" panose="020B0503020204020204" pitchFamily="34" charset="-122"/>
              </a:rPr>
              <a:t>PgVector</a:t>
            </a:r>
            <a:r>
              <a:rPr lang="en-US" altLang="zh-CN" sz="2800" b="1" dirty="0">
                <a:latin typeface="微软雅黑" panose="020B0503020204020204" pitchFamily="34" charset="-122"/>
                <a:ea typeface="微软雅黑" panose="020B0503020204020204" pitchFamily="34" charset="-122"/>
              </a:rPr>
              <a:t> </a:t>
            </a:r>
            <a:r>
              <a:rPr lang="zh-CN" altLang="en-US" sz="2800" b="1" dirty="0">
                <a:latin typeface="微软雅黑" panose="020B0503020204020204" pitchFamily="34" charset="-122"/>
                <a:ea typeface="微软雅黑" panose="020B0503020204020204" pitchFamily="34" charset="-122"/>
              </a:rPr>
              <a:t>向量索引收益</a:t>
            </a:r>
            <a:r>
              <a:rPr lang="zh-CN" altLang="en-US" sz="2800" b="1" dirty="0">
                <a:highlight>
                  <a:srgbClr val="FFFF00"/>
                </a:highlight>
                <a:latin typeface="微软雅黑" panose="020B0503020204020204" pitchFamily="34" charset="-122"/>
                <a:ea typeface="微软雅黑" panose="020B0503020204020204" pitchFamily="34" charset="-122"/>
              </a:rPr>
              <a:t>（</a:t>
            </a:r>
            <a:r>
              <a:rPr lang="en-US" altLang="zh-CN" sz="2800" b="1" dirty="0">
                <a:solidFill>
                  <a:srgbClr val="FF0000"/>
                </a:solidFill>
                <a:highlight>
                  <a:srgbClr val="FFFF00"/>
                </a:highlight>
                <a:latin typeface="微软雅黑" panose="020B0503020204020204" pitchFamily="34" charset="-122"/>
                <a:ea typeface="微软雅黑" panose="020B0503020204020204" pitchFamily="34" charset="-122"/>
              </a:rPr>
              <a:t>8G RAM VM</a:t>
            </a:r>
            <a:r>
              <a:rPr lang="zh-CN" altLang="en-US" sz="2800" b="1" dirty="0">
                <a:highlight>
                  <a:srgbClr val="FFFF00"/>
                </a:highlight>
                <a:latin typeface="微软雅黑" panose="020B0503020204020204" pitchFamily="34" charset="-122"/>
                <a:ea typeface="微软雅黑" panose="020B0503020204020204" pitchFamily="34" charset="-122"/>
              </a:rPr>
              <a:t>）</a:t>
            </a:r>
            <a:endParaRPr lang="en-US" sz="2800" b="1"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D703B6A2-0B39-A12F-E81C-9062E8D37D43}"/>
              </a:ext>
            </a:extLst>
          </p:cNvPr>
          <p:cNvSpPr>
            <a:spLocks noGrp="1"/>
          </p:cNvSpPr>
          <p:nvPr>
            <p:ph idx="1"/>
          </p:nvPr>
        </p:nvSpPr>
        <p:spPr>
          <a:xfrm>
            <a:off x="598714" y="911223"/>
            <a:ext cx="10515600" cy="5263153"/>
          </a:xfrm>
        </p:spPr>
        <p:txBody>
          <a:bodyPr>
            <a:normAutofit fontScale="92500" lnSpcReduction="10000"/>
          </a:bodyPr>
          <a:lstStyle/>
          <a:p>
            <a:r>
              <a:rPr lang="zh-CN" altLang="en-US" sz="2000" dirty="0">
                <a:latin typeface="微软雅黑" panose="020B0503020204020204" pitchFamily="34" charset="-122"/>
                <a:ea typeface="微软雅黑" panose="020B0503020204020204" pitchFamily="34" charset="-122"/>
              </a:rPr>
              <a:t>说明</a:t>
            </a:r>
            <a:endParaRPr lang="en-US" altLang="zh-CN" sz="2000" dirty="0">
              <a:latin typeface="微软雅黑" panose="020B0503020204020204" pitchFamily="34" charset="-122"/>
              <a:ea typeface="微软雅黑" panose="020B0503020204020204" pitchFamily="34" charset="-122"/>
            </a:endParaRPr>
          </a:p>
          <a:p>
            <a:pPr lvl="1"/>
            <a:r>
              <a:rPr lang="en-US" altLang="zh-CN" sz="1600" dirty="0">
                <a:latin typeface="微软雅黑" panose="020B0503020204020204" pitchFamily="34" charset="-122"/>
                <a:ea typeface="微软雅黑" panose="020B0503020204020204" pitchFamily="34" charset="-122"/>
              </a:rPr>
              <a:t>PostgreSQL/</a:t>
            </a:r>
            <a:r>
              <a:rPr lang="en-US" altLang="zh-CN" sz="1600" dirty="0" err="1">
                <a:latin typeface="微软雅黑" panose="020B0503020204020204" pitchFamily="34" charset="-122"/>
                <a:ea typeface="微软雅黑" panose="020B0503020204020204" pitchFamily="34" charset="-122"/>
              </a:rPr>
              <a:t>PgVector</a:t>
            </a:r>
            <a:r>
              <a:rPr lang="en-US" altLang="zh-CN" sz="1600" dirty="0">
                <a:latin typeface="微软雅黑" panose="020B0503020204020204" pitchFamily="34" charset="-122"/>
                <a:ea typeface="微软雅黑" panose="020B0503020204020204" pitchFamily="34" charset="-122"/>
              </a:rPr>
              <a:t> </a:t>
            </a:r>
          </a:p>
          <a:p>
            <a:pPr marL="457200" lvl="1" indent="0">
              <a:buNone/>
            </a:pPr>
            <a:r>
              <a:rPr lang="zh-CN" altLang="en-US" sz="1600" dirty="0">
                <a:latin typeface="微软雅黑" panose="020B0503020204020204" pitchFamily="34" charset="-122"/>
                <a:ea typeface="微软雅黑" panose="020B0503020204020204" pitchFamily="34" charset="-122"/>
              </a:rPr>
              <a:t>纵向自身对比有无向量</a:t>
            </a:r>
            <a:r>
              <a:rPr lang="en-US" altLang="zh-CN" sz="1600" dirty="0">
                <a:latin typeface="微软雅黑" panose="020B0503020204020204" pitchFamily="34" charset="-122"/>
                <a:ea typeface="微软雅黑" panose="020B0503020204020204" pitchFamily="34" charset="-122"/>
              </a:rPr>
              <a:t>(</a:t>
            </a:r>
            <a:r>
              <a:rPr lang="en-US" altLang="zh-CN" sz="1600" dirty="0" err="1">
                <a:highlight>
                  <a:srgbClr val="FFFF00"/>
                </a:highlight>
                <a:latin typeface="微软雅黑" panose="020B0503020204020204" pitchFamily="34" charset="-122"/>
                <a:ea typeface="微软雅黑" panose="020B0503020204020204" pitchFamily="34" charset="-122"/>
              </a:rPr>
              <a:t>ivfflat</a:t>
            </a:r>
            <a:r>
              <a:rPr lang="en-US" altLang="zh-CN" sz="1600" dirty="0">
                <a:highlight>
                  <a:srgbClr val="FFFF00"/>
                </a:highlight>
                <a:latin typeface="微软雅黑" panose="020B0503020204020204" pitchFamily="34" charset="-122"/>
                <a:ea typeface="微软雅黑" panose="020B0503020204020204" pitchFamily="34" charset="-122"/>
              </a:rPr>
              <a:t> cosine</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索引性能差异 </a:t>
            </a:r>
            <a:endParaRPr lang="en-US" altLang="zh-CN" sz="1600" dirty="0">
              <a:latin typeface="微软雅黑" panose="020B0503020204020204" pitchFamily="34" charset="-122"/>
              <a:ea typeface="微软雅黑" panose="020B0503020204020204" pitchFamily="34" charset="-122"/>
            </a:endParaRPr>
          </a:p>
          <a:p>
            <a:r>
              <a:rPr lang="zh-CN" altLang="en-US" sz="1800" dirty="0">
                <a:latin typeface="微软雅黑" panose="020B0503020204020204" pitchFamily="34" charset="-122"/>
                <a:ea typeface="微软雅黑" panose="020B0503020204020204" pitchFamily="34" charset="-122"/>
              </a:rPr>
              <a:t>数据规模</a:t>
            </a:r>
            <a:endParaRPr lang="en-US" altLang="zh-CN" sz="1800" dirty="0">
              <a:latin typeface="微软雅黑" panose="020B0503020204020204" pitchFamily="34" charset="-122"/>
              <a:ea typeface="微软雅黑" panose="020B0503020204020204" pitchFamily="34" charset="-122"/>
            </a:endParaRPr>
          </a:p>
          <a:p>
            <a:pPr lvl="1"/>
            <a:r>
              <a:rPr lang="en-US" altLang="zh-CN" sz="1600" dirty="0">
                <a:latin typeface="微软雅黑" panose="020B0503020204020204" pitchFamily="34" charset="-122"/>
                <a:ea typeface="微软雅黑" panose="020B0503020204020204" pitchFamily="34" charset="-122"/>
              </a:rPr>
              <a:t>11w </a:t>
            </a:r>
            <a:r>
              <a:rPr lang="zh-CN" altLang="en-US" sz="1600" dirty="0">
                <a:latin typeface="微软雅黑" panose="020B0503020204020204" pitchFamily="34" charset="-122"/>
                <a:ea typeface="微软雅黑" panose="020B0503020204020204" pitchFamily="34" charset="-122"/>
              </a:rPr>
              <a:t>预存向量</a:t>
            </a:r>
            <a:endParaRPr lang="en-US" altLang="zh-CN" sz="1600" dirty="0">
              <a:latin typeface="微软雅黑" panose="020B0503020204020204" pitchFamily="34" charset="-122"/>
              <a:ea typeface="微软雅黑" panose="020B0503020204020204" pitchFamily="34" charset="-122"/>
            </a:endParaRPr>
          </a:p>
          <a:p>
            <a:r>
              <a:rPr lang="zh-CN" altLang="en-US" sz="1800" dirty="0">
                <a:latin typeface="微软雅黑" panose="020B0503020204020204" pitchFamily="34" charset="-122"/>
                <a:ea typeface="微软雅黑" panose="020B0503020204020204" pitchFamily="34" charset="-122"/>
              </a:rPr>
              <a:t>功能</a:t>
            </a:r>
            <a:endParaRPr lang="en-US" altLang="zh-CN" sz="1800" dirty="0">
              <a:latin typeface="微软雅黑" panose="020B0503020204020204" pitchFamily="34" charset="-122"/>
              <a:ea typeface="微软雅黑" panose="020B0503020204020204" pitchFamily="34" charset="-122"/>
            </a:endParaRPr>
          </a:p>
          <a:p>
            <a:pPr lvl="1"/>
            <a:r>
              <a:rPr lang="zh-CN" altLang="en-US" sz="1600" dirty="0">
                <a:latin typeface="微软雅黑" panose="020B0503020204020204" pitchFamily="34" charset="-122"/>
                <a:ea typeface="微软雅黑" panose="020B0503020204020204" pitchFamily="34" charset="-122"/>
              </a:rPr>
              <a:t>按表中与随机查询向量余弦距离正序前</a:t>
            </a:r>
            <a:r>
              <a:rPr lang="en-US" altLang="zh-CN" sz="1600" dirty="0">
                <a:latin typeface="微软雅黑" panose="020B0503020204020204" pitchFamily="34" charset="-122"/>
                <a:ea typeface="微软雅黑" panose="020B0503020204020204" pitchFamily="34" charset="-122"/>
              </a:rPr>
              <a:t>20</a:t>
            </a:r>
            <a:r>
              <a:rPr lang="zh-CN" altLang="en-US" sz="1600" dirty="0">
                <a:latin typeface="微软雅黑" panose="020B0503020204020204" pitchFamily="34" charset="-122"/>
                <a:ea typeface="微软雅黑" panose="020B0503020204020204" pitchFamily="34" charset="-122"/>
              </a:rPr>
              <a:t>条返回结果</a:t>
            </a:r>
            <a:endParaRPr lang="en-US" altLang="zh-CN" sz="1600" dirty="0">
              <a:latin typeface="微软雅黑" panose="020B0503020204020204" pitchFamily="34" charset="-122"/>
              <a:ea typeface="微软雅黑" panose="020B0503020204020204" pitchFamily="34" charset="-122"/>
            </a:endParaRPr>
          </a:p>
          <a:p>
            <a:r>
              <a:rPr lang="zh-CN" altLang="en-US" sz="1800" dirty="0">
                <a:latin typeface="微软雅黑" panose="020B0503020204020204" pitchFamily="34" charset="-122"/>
                <a:ea typeface="微软雅黑" panose="020B0503020204020204" pitchFamily="34" charset="-122"/>
              </a:rPr>
              <a:t>测试方法</a:t>
            </a:r>
            <a:endParaRPr lang="en-US" altLang="zh-CN" sz="1800" dirty="0">
              <a:latin typeface="微软雅黑" panose="020B0503020204020204" pitchFamily="34" charset="-122"/>
              <a:ea typeface="微软雅黑" panose="020B0503020204020204" pitchFamily="34" charset="-122"/>
            </a:endParaRPr>
          </a:p>
          <a:p>
            <a:pPr lvl="1"/>
            <a:r>
              <a:rPr lang="zh-CN" altLang="en-US" sz="1600" dirty="0">
                <a:latin typeface="微软雅黑" panose="020B0503020204020204" pitchFamily="34" charset="-122"/>
                <a:ea typeface="微软雅黑" panose="020B0503020204020204" pitchFamily="34" charset="-122"/>
              </a:rPr>
              <a:t>删除</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保留 按余弦优化索引各测一轮</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多次迭代调用</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对比 </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秒</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笔</a:t>
            </a:r>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结果差异、均值、</a:t>
            </a:r>
            <a:r>
              <a:rPr lang="zh-CN" altLang="en-US" sz="1600" dirty="0">
                <a:highlight>
                  <a:srgbClr val="FFFF00"/>
                </a:highlight>
                <a:latin typeface="微软雅黑" panose="020B0503020204020204" pitchFamily="34" charset="-122"/>
                <a:ea typeface="微软雅黑" panose="020B0503020204020204" pitchFamily="34" charset="-122"/>
              </a:rPr>
              <a:t>标准差</a:t>
            </a:r>
            <a:endParaRPr lang="en-US" altLang="zh-CN" sz="1600" dirty="0">
              <a:highlight>
                <a:srgbClr val="FFFF00"/>
              </a:highlight>
              <a:latin typeface="微软雅黑" panose="020B0503020204020204" pitchFamily="34" charset="-122"/>
              <a:ea typeface="微软雅黑" panose="020B0503020204020204" pitchFamily="34" charset="-122"/>
            </a:endParaRPr>
          </a:p>
          <a:p>
            <a:pPr lvl="2"/>
            <a:r>
              <a:rPr lang="zh-CN" altLang="en-US" sz="1200" dirty="0">
                <a:latin typeface="微软雅黑" panose="020B0503020204020204" pitchFamily="34" charset="-122"/>
                <a:ea typeface="微软雅黑" panose="020B0503020204020204" pitchFamily="34" charset="-122"/>
              </a:rPr>
              <a:t>标准差其实也是一种距离，与均值的距离，体现分布情况（相似度？）</a:t>
            </a:r>
            <a:endParaRPr lang="en-US" altLang="zh-CN" sz="1200" dirty="0">
              <a:latin typeface="微软雅黑" panose="020B0503020204020204" pitchFamily="34" charset="-122"/>
              <a:ea typeface="微软雅黑" panose="020B0503020204020204" pitchFamily="34" charset="-122"/>
            </a:endParaRPr>
          </a:p>
          <a:p>
            <a:r>
              <a:rPr lang="zh-CN" altLang="en-US" sz="1800" dirty="0">
                <a:latin typeface="微软雅黑" panose="020B0503020204020204" pitchFamily="34" charset="-122"/>
                <a:ea typeface="微软雅黑" panose="020B0503020204020204" pitchFamily="34" charset="-122"/>
              </a:rPr>
              <a:t>测试工具</a:t>
            </a:r>
            <a:endParaRPr lang="en-US" altLang="zh-CN" sz="1800" dirty="0">
              <a:latin typeface="微软雅黑" panose="020B0503020204020204" pitchFamily="34" charset="-122"/>
              <a:ea typeface="微软雅黑" panose="020B0503020204020204" pitchFamily="34" charset="-122"/>
            </a:endParaRPr>
          </a:p>
          <a:p>
            <a:pPr marL="685800" lvl="2">
              <a:spcBef>
                <a:spcPts val="1000"/>
              </a:spcBef>
            </a:pPr>
            <a:r>
              <a:rPr lang="en-US" sz="1600" dirty="0" err="1">
                <a:highlight>
                  <a:srgbClr val="FFFF00"/>
                </a:highlight>
                <a:latin typeface="微软雅黑" panose="020B0503020204020204" pitchFamily="34" charset="-122"/>
                <a:ea typeface="微软雅黑" panose="020B0503020204020204" pitchFamily="34" charset="-122"/>
              </a:rPr>
              <a:t>BenchmarkDotNet</a:t>
            </a:r>
            <a:r>
              <a:rPr lang="en-US" sz="1600" dirty="0">
                <a:highlight>
                  <a:srgbClr val="FFFF00"/>
                </a:highlight>
                <a:latin typeface="微软雅黑" panose="020B0503020204020204" pitchFamily="34" charset="-122"/>
                <a:ea typeface="微软雅黑" panose="020B0503020204020204" pitchFamily="34" charset="-122"/>
              </a:rPr>
              <a:t> </a:t>
            </a:r>
            <a:r>
              <a:rPr lang="zh-CN" altLang="en-US" sz="1600" dirty="0">
                <a:highlight>
                  <a:srgbClr val="FFFF00"/>
                </a:highlight>
                <a:latin typeface="微软雅黑" panose="020B0503020204020204" pitchFamily="34" charset="-122"/>
                <a:ea typeface="微软雅黑" panose="020B0503020204020204" pitchFamily="34" charset="-122"/>
              </a:rPr>
              <a:t>无并发的单元性能测试</a:t>
            </a:r>
            <a:endParaRPr lang="en-US" sz="1600" dirty="0">
              <a:highlight>
                <a:srgbClr val="FFFF00"/>
              </a:highlight>
              <a:latin typeface="微软雅黑" panose="020B0503020204020204" pitchFamily="34" charset="-122"/>
              <a:ea typeface="微软雅黑" panose="020B0503020204020204" pitchFamily="34" charset="-122"/>
            </a:endParaRPr>
          </a:p>
          <a:p>
            <a:pPr marL="228600" lvl="1">
              <a:spcBef>
                <a:spcPts val="1000"/>
              </a:spcBef>
            </a:pPr>
            <a:r>
              <a:rPr lang="zh-CN" altLang="en-US" sz="2000" dirty="0">
                <a:highlight>
                  <a:srgbClr val="FFFF00"/>
                </a:highlight>
                <a:latin typeface="微软雅黑" panose="020B0503020204020204" pitchFamily="34" charset="-122"/>
                <a:ea typeface="微软雅黑" panose="020B0503020204020204" pitchFamily="34" charset="-122"/>
              </a:rPr>
              <a:t>测试结果</a:t>
            </a:r>
            <a:endParaRPr lang="en-US" altLang="zh-CN" sz="2000" dirty="0">
              <a:highlight>
                <a:srgbClr val="FFFF00"/>
              </a:highlight>
              <a:latin typeface="微软雅黑" panose="020B0503020204020204" pitchFamily="34" charset="-122"/>
              <a:ea typeface="微软雅黑" panose="020B0503020204020204" pitchFamily="34" charset="-122"/>
            </a:endParaRPr>
          </a:p>
          <a:p>
            <a:pPr marL="685800" lvl="2">
              <a:spcBef>
                <a:spcPts val="1000"/>
              </a:spcBef>
            </a:pPr>
            <a:r>
              <a:rPr lang="zh-CN" altLang="en-US" sz="1600" b="1" dirty="0">
                <a:solidFill>
                  <a:srgbClr val="FF0000"/>
                </a:solidFill>
                <a:highlight>
                  <a:srgbClr val="FFFF00"/>
                </a:highlight>
                <a:latin typeface="微软雅黑" panose="020B0503020204020204" pitchFamily="34" charset="-122"/>
                <a:ea typeface="微软雅黑" panose="020B0503020204020204" pitchFamily="34" charset="-122"/>
              </a:rPr>
              <a:t>相差</a:t>
            </a:r>
            <a:r>
              <a:rPr lang="en-US" altLang="zh-CN" sz="1600" b="1" dirty="0">
                <a:solidFill>
                  <a:srgbClr val="FF0000"/>
                </a:solidFill>
                <a:highlight>
                  <a:srgbClr val="FFFF00"/>
                </a:highlight>
                <a:latin typeface="微软雅黑" panose="020B0503020204020204" pitchFamily="34" charset="-122"/>
                <a:ea typeface="微软雅黑" panose="020B0503020204020204" pitchFamily="34" charset="-122"/>
              </a:rPr>
              <a:t>30</a:t>
            </a:r>
            <a:r>
              <a:rPr lang="zh-CN" altLang="en-US" sz="1600" b="1" dirty="0">
                <a:solidFill>
                  <a:srgbClr val="FF0000"/>
                </a:solidFill>
                <a:highlight>
                  <a:srgbClr val="FFFF00"/>
                </a:highlight>
                <a:latin typeface="微软雅黑" panose="020B0503020204020204" pitchFamily="34" charset="-122"/>
                <a:ea typeface="微软雅黑" panose="020B0503020204020204" pitchFamily="34" charset="-122"/>
              </a:rPr>
              <a:t>倍：</a:t>
            </a:r>
            <a:r>
              <a:rPr lang="en-US" altLang="zh-CN" sz="1600" b="1" dirty="0">
                <a:solidFill>
                  <a:srgbClr val="FF0000"/>
                </a:solidFill>
                <a:highlight>
                  <a:srgbClr val="FFFF00"/>
                </a:highlight>
                <a:latin typeface="微软雅黑" panose="020B0503020204020204" pitchFamily="34" charset="-122"/>
                <a:ea typeface="微软雅黑" panose="020B0503020204020204" pitchFamily="34" charset="-122"/>
              </a:rPr>
              <a:t>30</a:t>
            </a:r>
            <a:r>
              <a:rPr lang="zh-CN" altLang="en-US" sz="1600" b="1" dirty="0">
                <a:solidFill>
                  <a:srgbClr val="FF0000"/>
                </a:solidFill>
                <a:highlight>
                  <a:srgbClr val="FFFF00"/>
                </a:highlight>
                <a:latin typeface="微软雅黑" panose="020B0503020204020204" pitchFamily="34" charset="-122"/>
                <a:ea typeface="微软雅黑" panose="020B0503020204020204" pitchFamily="34" charset="-122"/>
              </a:rPr>
              <a:t>毫秒 </a:t>
            </a:r>
            <a:r>
              <a:rPr lang="en-US" altLang="zh-CN" sz="1600" b="1" dirty="0">
                <a:solidFill>
                  <a:srgbClr val="FF0000"/>
                </a:solidFill>
                <a:highlight>
                  <a:srgbClr val="FFFF00"/>
                </a:highlight>
                <a:latin typeface="微软雅黑" panose="020B0503020204020204" pitchFamily="34" charset="-122"/>
                <a:ea typeface="微软雅黑" panose="020B0503020204020204" pitchFamily="34" charset="-122"/>
              </a:rPr>
              <a:t>vs 950</a:t>
            </a:r>
            <a:r>
              <a:rPr lang="zh-CN" altLang="en-US" sz="1600" b="1" dirty="0">
                <a:solidFill>
                  <a:srgbClr val="FF0000"/>
                </a:solidFill>
                <a:highlight>
                  <a:srgbClr val="FFFF00"/>
                </a:highlight>
                <a:latin typeface="微软雅黑" panose="020B0503020204020204" pitchFamily="34" charset="-122"/>
                <a:ea typeface="微软雅黑" panose="020B0503020204020204" pitchFamily="34" charset="-122"/>
              </a:rPr>
              <a:t>毫秒</a:t>
            </a:r>
            <a:endParaRPr lang="en-US" altLang="zh-CN" sz="1600" b="1" dirty="0">
              <a:solidFill>
                <a:srgbClr val="FF0000"/>
              </a:solidFill>
              <a:highlight>
                <a:srgbClr val="FFFF00"/>
              </a:highlight>
              <a:latin typeface="微软雅黑" panose="020B0503020204020204" pitchFamily="34" charset="-122"/>
              <a:ea typeface="微软雅黑" panose="020B0503020204020204" pitchFamily="34" charset="-122"/>
            </a:endParaRPr>
          </a:p>
          <a:p>
            <a:pPr marL="228600" lvl="1">
              <a:spcBef>
                <a:spcPts val="1000"/>
              </a:spcBef>
            </a:pPr>
            <a:r>
              <a:rPr lang="zh-CN" altLang="en-US" sz="2000" dirty="0">
                <a:highlight>
                  <a:srgbClr val="FFFF00"/>
                </a:highlight>
                <a:latin typeface="微软雅黑" panose="020B0503020204020204" pitchFamily="34" charset="-122"/>
                <a:ea typeface="微软雅黑" panose="020B0503020204020204" pitchFamily="34" charset="-122"/>
              </a:rPr>
              <a:t>此页后都是基于</a:t>
            </a:r>
            <a:r>
              <a:rPr lang="en-US" altLang="zh-CN" sz="2000" dirty="0">
                <a:highlight>
                  <a:srgbClr val="FFFF00"/>
                </a:highlight>
                <a:latin typeface="微软雅黑" panose="020B0503020204020204" pitchFamily="34" charset="-122"/>
                <a:ea typeface="微软雅黑" panose="020B0503020204020204" pitchFamily="34" charset="-122"/>
              </a:rPr>
              <a:t>16G+ RAM VM</a:t>
            </a:r>
            <a:r>
              <a:rPr lang="zh-CN" altLang="en-US" sz="2000" dirty="0">
                <a:highlight>
                  <a:srgbClr val="FFFF00"/>
                </a:highlight>
                <a:latin typeface="微软雅黑" panose="020B0503020204020204" pitchFamily="34" charset="-122"/>
                <a:ea typeface="微软雅黑" panose="020B0503020204020204" pitchFamily="34" charset="-122"/>
              </a:rPr>
              <a:t>测试</a:t>
            </a:r>
            <a:endParaRPr lang="en-US" sz="2000" dirty="0">
              <a:highlight>
                <a:srgbClr val="FFFF00"/>
              </a:highligh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304764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A3F3F2-DA74-E7CF-3493-6F968A8319BA}"/>
              </a:ext>
            </a:extLst>
          </p:cNvPr>
          <p:cNvSpPr>
            <a:spLocks noGrp="1"/>
          </p:cNvSpPr>
          <p:nvPr>
            <p:ph type="title"/>
          </p:nvPr>
        </p:nvSpPr>
        <p:spPr/>
        <p:txBody>
          <a:bodyPr/>
          <a:lstStyle/>
          <a:p>
            <a:r>
              <a:rPr lang="zh-CN" altLang="en-US" b="1" dirty="0">
                <a:latin typeface="微软雅黑" panose="020B0503020204020204" pitchFamily="34" charset="-122"/>
                <a:ea typeface="微软雅黑" panose="020B0503020204020204" pitchFamily="34" charset="-122"/>
              </a:rPr>
              <a:t>场景</a:t>
            </a:r>
            <a:r>
              <a:rPr lang="en-US" altLang="zh-CN" b="1" dirty="0">
                <a:latin typeface="微软雅黑" panose="020B0503020204020204" pitchFamily="34" charset="-122"/>
                <a:ea typeface="微软雅黑" panose="020B0503020204020204" pitchFamily="34" charset="-122"/>
              </a:rPr>
              <a:t>2:</a:t>
            </a:r>
            <a:r>
              <a:rPr lang="zh-CN" altLang="en-US" b="1" dirty="0">
                <a:latin typeface="微软雅黑" panose="020B0503020204020204" pitchFamily="34" charset="-122"/>
                <a:ea typeface="微软雅黑" panose="020B0503020204020204" pitchFamily="34" charset="-122"/>
              </a:rPr>
              <a:t> 无并发单元性能交叉对比测试结果</a:t>
            </a:r>
            <a:endParaRPr lang="en-US"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5819FC0F-86A1-2F38-4FE3-65FAC668400E}"/>
              </a:ext>
            </a:extLst>
          </p:cNvPr>
          <p:cNvSpPr>
            <a:spLocks noGrp="1"/>
          </p:cNvSpPr>
          <p:nvPr>
            <p:ph idx="1"/>
          </p:nvPr>
        </p:nvSpPr>
        <p:spPr>
          <a:xfrm>
            <a:off x="677333" y="1541417"/>
            <a:ext cx="10217089" cy="5024846"/>
          </a:xfrm>
        </p:spPr>
        <p:txBody>
          <a:bodyPr>
            <a:normAutofit/>
          </a:bodyPr>
          <a:lstStyle/>
          <a:p>
            <a:r>
              <a:rPr lang="zh-CN" altLang="en-US" sz="3600" dirty="0">
                <a:latin typeface="微软雅黑" panose="020B0503020204020204" pitchFamily="34" charset="-122"/>
                <a:ea typeface="微软雅黑" panose="020B0503020204020204" pitchFamily="34" charset="-122"/>
              </a:rPr>
              <a:t>说明</a:t>
            </a:r>
            <a:endParaRPr lang="en-US" altLang="zh-CN" sz="3600" dirty="0">
              <a:latin typeface="微软雅黑" panose="020B0503020204020204" pitchFamily="34" charset="-122"/>
              <a:ea typeface="微软雅黑" panose="020B0503020204020204" pitchFamily="34" charset="-122"/>
            </a:endParaRPr>
          </a:p>
          <a:p>
            <a:pPr lvl="1"/>
            <a:r>
              <a:rPr lang="zh-CN" altLang="en-US" sz="2800" dirty="0">
                <a:latin typeface="微软雅黑" panose="020B0503020204020204" pitchFamily="34" charset="-122"/>
                <a:ea typeface="微软雅黑" panose="020B0503020204020204" pitchFamily="34" charset="-122"/>
              </a:rPr>
              <a:t>无并发：数据规模、产品、主机性能综合对比</a:t>
            </a:r>
            <a:endParaRPr lang="en-US" altLang="zh-CN" sz="2800" dirty="0">
              <a:latin typeface="微软雅黑" panose="020B0503020204020204" pitchFamily="34" charset="-122"/>
              <a:ea typeface="微软雅黑" panose="020B0503020204020204" pitchFamily="34" charset="-122"/>
            </a:endParaRPr>
          </a:p>
          <a:p>
            <a:r>
              <a:rPr lang="zh-CN" altLang="en-US" sz="3200" dirty="0">
                <a:latin typeface="微软雅黑" panose="020B0503020204020204" pitchFamily="34" charset="-122"/>
                <a:ea typeface="微软雅黑" panose="020B0503020204020204" pitchFamily="34" charset="-122"/>
              </a:rPr>
              <a:t>数据规模</a:t>
            </a:r>
            <a:endParaRPr lang="en-US" altLang="zh-CN" sz="3200" dirty="0">
              <a:latin typeface="微软雅黑" panose="020B0503020204020204" pitchFamily="34" charset="-122"/>
              <a:ea typeface="微软雅黑" panose="020B0503020204020204" pitchFamily="34" charset="-122"/>
            </a:endParaRPr>
          </a:p>
          <a:p>
            <a:pPr lvl="1"/>
            <a:r>
              <a:rPr lang="zh-CN" altLang="en-US" sz="2800" dirty="0">
                <a:latin typeface="微软雅黑" panose="020B0503020204020204" pitchFamily="34" charset="-122"/>
                <a:ea typeface="微软雅黑" panose="020B0503020204020204" pitchFamily="34" charset="-122"/>
              </a:rPr>
              <a:t>同总体设计</a:t>
            </a:r>
            <a:endParaRPr lang="en-US" altLang="zh-CN" sz="2800" dirty="0">
              <a:latin typeface="微软雅黑" panose="020B0503020204020204" pitchFamily="34" charset="-122"/>
              <a:ea typeface="微软雅黑" panose="020B0503020204020204" pitchFamily="34" charset="-122"/>
            </a:endParaRPr>
          </a:p>
          <a:p>
            <a:r>
              <a:rPr lang="zh-CN" altLang="en-US" sz="3200" dirty="0">
                <a:latin typeface="微软雅黑" panose="020B0503020204020204" pitchFamily="34" charset="-122"/>
                <a:ea typeface="微软雅黑" panose="020B0503020204020204" pitchFamily="34" charset="-122"/>
              </a:rPr>
              <a:t>功能</a:t>
            </a:r>
            <a:endParaRPr lang="en-US" altLang="zh-CN" sz="3200" dirty="0">
              <a:latin typeface="微软雅黑" panose="020B0503020204020204" pitchFamily="34" charset="-122"/>
              <a:ea typeface="微软雅黑" panose="020B0503020204020204" pitchFamily="34" charset="-122"/>
            </a:endParaRPr>
          </a:p>
          <a:p>
            <a:pPr lvl="1"/>
            <a:r>
              <a:rPr lang="zh-CN" altLang="en-US" sz="2800" dirty="0">
                <a:latin typeface="微软雅黑" panose="020B0503020204020204" pitchFamily="34" charset="-122"/>
                <a:ea typeface="微软雅黑" panose="020B0503020204020204" pitchFamily="34" charset="-122"/>
              </a:rPr>
              <a:t>同总体设计基本功能</a:t>
            </a:r>
            <a:endParaRPr lang="en-US" altLang="zh-CN" sz="2800" dirty="0">
              <a:latin typeface="微软雅黑" panose="020B0503020204020204" pitchFamily="34" charset="-122"/>
              <a:ea typeface="微软雅黑" panose="020B0503020204020204" pitchFamily="34" charset="-122"/>
            </a:endParaRPr>
          </a:p>
          <a:p>
            <a:r>
              <a:rPr lang="zh-CN" altLang="en-US" sz="3200" dirty="0">
                <a:latin typeface="微软雅黑" panose="020B0503020204020204" pitchFamily="34" charset="-122"/>
                <a:ea typeface="微软雅黑" panose="020B0503020204020204" pitchFamily="34" charset="-122"/>
              </a:rPr>
              <a:t>测试方法与工具</a:t>
            </a:r>
            <a:endParaRPr lang="en-US" altLang="zh-CN" sz="3200" dirty="0">
              <a:latin typeface="微软雅黑" panose="020B0503020204020204" pitchFamily="34" charset="-122"/>
              <a:ea typeface="微软雅黑" panose="020B0503020204020204" pitchFamily="34" charset="-122"/>
            </a:endParaRPr>
          </a:p>
          <a:p>
            <a:pPr marL="685800" lvl="2">
              <a:spcBef>
                <a:spcPts val="1000"/>
              </a:spcBef>
            </a:pPr>
            <a:r>
              <a:rPr lang="zh-CN" altLang="en-US" sz="2800" dirty="0">
                <a:highlight>
                  <a:srgbClr val="FFFF00"/>
                </a:highlight>
                <a:latin typeface="微软雅黑" panose="020B0503020204020204" pitchFamily="34" charset="-122"/>
                <a:ea typeface="微软雅黑" panose="020B0503020204020204" pitchFamily="34" charset="-122"/>
              </a:rPr>
              <a:t>使用 </a:t>
            </a:r>
            <a:r>
              <a:rPr lang="en-US" sz="2800" dirty="0" err="1">
                <a:highlight>
                  <a:srgbClr val="FFFF00"/>
                </a:highlight>
                <a:latin typeface="微软雅黑" panose="020B0503020204020204" pitchFamily="34" charset="-122"/>
                <a:ea typeface="微软雅黑" panose="020B0503020204020204" pitchFamily="34" charset="-122"/>
              </a:rPr>
              <a:t>BenchmarkDotNet</a:t>
            </a:r>
            <a:r>
              <a:rPr lang="en-US" sz="2800" dirty="0">
                <a:highlight>
                  <a:srgbClr val="FFFF00"/>
                </a:highlight>
                <a:latin typeface="微软雅黑" panose="020B0503020204020204" pitchFamily="34" charset="-122"/>
                <a:ea typeface="微软雅黑" panose="020B0503020204020204" pitchFamily="34" charset="-122"/>
              </a:rPr>
              <a:t> </a:t>
            </a:r>
            <a:r>
              <a:rPr lang="zh-CN" altLang="en-US" sz="2800" dirty="0">
                <a:highlight>
                  <a:srgbClr val="FFFF00"/>
                </a:highlight>
                <a:latin typeface="微软雅黑" panose="020B0503020204020204" pitchFamily="34" charset="-122"/>
                <a:ea typeface="微软雅黑" panose="020B0503020204020204" pitchFamily="34" charset="-122"/>
              </a:rPr>
              <a:t>迭代循环独立调用各小场景</a:t>
            </a:r>
            <a:endParaRPr lang="en-US" sz="2800" dirty="0">
              <a:highlight>
                <a:srgbClr val="FFFF00"/>
              </a:highligh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0314871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4F3821-EC72-CB7A-352F-052792243BC6}"/>
              </a:ext>
            </a:extLst>
          </p:cNvPr>
          <p:cNvSpPr>
            <a:spLocks noGrp="1"/>
          </p:cNvSpPr>
          <p:nvPr>
            <p:ph type="title"/>
          </p:nvPr>
        </p:nvSpPr>
        <p:spPr/>
        <p:txBody>
          <a:bodyPr/>
          <a:lstStyle/>
          <a:p>
            <a:r>
              <a:rPr lang="zh-CN" altLang="en-US" b="1" dirty="0">
                <a:latin typeface="微软雅黑" panose="020B0503020204020204" pitchFamily="34" charset="-122"/>
                <a:ea typeface="微软雅黑" panose="020B0503020204020204" pitchFamily="34" charset="-122"/>
              </a:rPr>
              <a:t>场景</a:t>
            </a:r>
            <a:r>
              <a:rPr lang="en-US" altLang="zh-CN" b="1" dirty="0">
                <a:latin typeface="微软雅黑" panose="020B0503020204020204" pitchFamily="34" charset="-122"/>
                <a:ea typeface="微软雅黑" panose="020B0503020204020204" pitchFamily="34" charset="-122"/>
              </a:rPr>
              <a:t>2:</a:t>
            </a:r>
            <a:r>
              <a:rPr lang="zh-CN" altLang="en-US" b="1" dirty="0">
                <a:latin typeface="微软雅黑" panose="020B0503020204020204" pitchFamily="34" charset="-122"/>
                <a:ea typeface="微软雅黑" panose="020B0503020204020204" pitchFamily="34" charset="-122"/>
              </a:rPr>
              <a:t> 无并发单元性能交叉对比测试结果</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E2AACE74-4D10-CD26-DDD7-33CCE43BEDA5}"/>
              </a:ext>
            </a:extLst>
          </p:cNvPr>
          <p:cNvSpPr>
            <a:spLocks noGrp="1"/>
          </p:cNvSpPr>
          <p:nvPr>
            <p:ph idx="1"/>
          </p:nvPr>
        </p:nvSpPr>
        <p:spPr>
          <a:xfrm>
            <a:off x="677334" y="1419497"/>
            <a:ext cx="8596668" cy="4621865"/>
          </a:xfrm>
        </p:spPr>
        <p:txBody>
          <a:bodyPr/>
          <a:lstStyle/>
          <a:p>
            <a:r>
              <a:rPr lang="en-US" dirty="0">
                <a:latin typeface="微软雅黑" panose="020B0503020204020204" pitchFamily="34" charset="-122"/>
                <a:ea typeface="微软雅黑" panose="020B0503020204020204" pitchFamily="34" charset="-122"/>
              </a:rPr>
              <a:t>8GB Ram</a:t>
            </a:r>
          </a:p>
          <a:p>
            <a:endParaRPr lang="en-US"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a:p>
            <a:r>
              <a:rPr lang="en-US" dirty="0">
                <a:latin typeface="微软雅黑" panose="020B0503020204020204" pitchFamily="34" charset="-122"/>
                <a:ea typeface="微软雅黑" panose="020B0503020204020204" pitchFamily="34" charset="-122"/>
              </a:rPr>
              <a:t>16 GB Ram</a:t>
            </a:r>
          </a:p>
          <a:p>
            <a:endParaRPr lang="en-US"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pic>
        <p:nvPicPr>
          <p:cNvPr id="5" name="Picture 4">
            <a:extLst>
              <a:ext uri="{FF2B5EF4-FFF2-40B4-BE49-F238E27FC236}">
                <a16:creationId xmlns:a16="http://schemas.microsoft.com/office/drawing/2014/main" id="{6C66C5C6-C367-D38D-AAD1-0D3E6CB19425}"/>
              </a:ext>
            </a:extLst>
          </p:cNvPr>
          <p:cNvPicPr>
            <a:picLocks noChangeAspect="1"/>
          </p:cNvPicPr>
          <p:nvPr/>
        </p:nvPicPr>
        <p:blipFill>
          <a:blip r:embed="rId2"/>
          <a:stretch>
            <a:fillRect/>
          </a:stretch>
        </p:blipFill>
        <p:spPr>
          <a:xfrm>
            <a:off x="1541905" y="3873353"/>
            <a:ext cx="6293297" cy="1054248"/>
          </a:xfrm>
          <a:prstGeom prst="rect">
            <a:avLst/>
          </a:prstGeom>
        </p:spPr>
      </p:pic>
      <p:graphicFrame>
        <p:nvGraphicFramePr>
          <p:cNvPr id="7" name="Object 6">
            <a:extLst>
              <a:ext uri="{FF2B5EF4-FFF2-40B4-BE49-F238E27FC236}">
                <a16:creationId xmlns:a16="http://schemas.microsoft.com/office/drawing/2014/main" id="{CCE2C2EE-C6C8-DDF2-A06F-6B72EEBD66F0}"/>
              </a:ext>
            </a:extLst>
          </p:cNvPr>
          <p:cNvGraphicFramePr>
            <a:graphicFrameLocks noChangeAspect="1"/>
          </p:cNvGraphicFramePr>
          <p:nvPr>
            <p:extLst>
              <p:ext uri="{D42A27DB-BD31-4B8C-83A1-F6EECF244321}">
                <p14:modId xmlns:p14="http://schemas.microsoft.com/office/powerpoint/2010/main" val="737533503"/>
              </p:ext>
            </p:extLst>
          </p:nvPr>
        </p:nvGraphicFramePr>
        <p:xfrm>
          <a:off x="1541905" y="2050275"/>
          <a:ext cx="6867525" cy="1247775"/>
        </p:xfrm>
        <a:graphic>
          <a:graphicData uri="http://schemas.openxmlformats.org/presentationml/2006/ole">
            <mc:AlternateContent xmlns:mc="http://schemas.openxmlformats.org/markup-compatibility/2006">
              <mc:Choice xmlns:v="urn:schemas-microsoft-com:vml" Requires="v">
                <p:oleObj r:id="rId3" imgW="6867360" imgH="1247760" progId="">
                  <p:embed/>
                </p:oleObj>
              </mc:Choice>
              <mc:Fallback>
                <p:oleObj r:id="rId3" imgW="6867360" imgH="1247760" progId="">
                  <p:embed/>
                  <p:pic>
                    <p:nvPicPr>
                      <p:cNvPr id="0" name=""/>
                      <p:cNvPicPr/>
                      <p:nvPr/>
                    </p:nvPicPr>
                    <p:blipFill>
                      <a:blip r:embed="rId4"/>
                      <a:stretch>
                        <a:fillRect/>
                      </a:stretch>
                    </p:blipFill>
                    <p:spPr>
                      <a:xfrm>
                        <a:off x="1541905" y="2050275"/>
                        <a:ext cx="6867525" cy="1247775"/>
                      </a:xfrm>
                      <a:prstGeom prst="rect">
                        <a:avLst/>
                      </a:prstGeom>
                    </p:spPr>
                  </p:pic>
                </p:oleObj>
              </mc:Fallback>
            </mc:AlternateContent>
          </a:graphicData>
        </a:graphic>
      </p:graphicFrame>
      <p:graphicFrame>
        <p:nvGraphicFramePr>
          <p:cNvPr id="8" name="Object 7">
            <a:extLst>
              <a:ext uri="{FF2B5EF4-FFF2-40B4-BE49-F238E27FC236}">
                <a16:creationId xmlns:a16="http://schemas.microsoft.com/office/drawing/2014/main" id="{25D9DABB-FD71-6D63-321F-C1412A05CF70}"/>
              </a:ext>
            </a:extLst>
          </p:cNvPr>
          <p:cNvGraphicFramePr>
            <a:graphicFrameLocks noChangeAspect="1"/>
          </p:cNvGraphicFramePr>
          <p:nvPr>
            <p:extLst>
              <p:ext uri="{D42A27DB-BD31-4B8C-83A1-F6EECF244321}">
                <p14:modId xmlns:p14="http://schemas.microsoft.com/office/powerpoint/2010/main" val="2057176099"/>
              </p:ext>
            </p:extLst>
          </p:nvPr>
        </p:nvGraphicFramePr>
        <p:xfrm>
          <a:off x="1541905" y="5252416"/>
          <a:ext cx="7924800" cy="1343025"/>
        </p:xfrm>
        <a:graphic>
          <a:graphicData uri="http://schemas.openxmlformats.org/presentationml/2006/ole">
            <mc:AlternateContent xmlns:mc="http://schemas.openxmlformats.org/markup-compatibility/2006">
              <mc:Choice xmlns:v="urn:schemas-microsoft-com:vml" Requires="v">
                <p:oleObj r:id="rId5" imgW="7924680" imgH="1343160" progId="">
                  <p:embed/>
                </p:oleObj>
              </mc:Choice>
              <mc:Fallback>
                <p:oleObj r:id="rId5" imgW="7924680" imgH="1343160" progId="">
                  <p:embed/>
                  <p:pic>
                    <p:nvPicPr>
                      <p:cNvPr id="0" name=""/>
                      <p:cNvPicPr/>
                      <p:nvPr/>
                    </p:nvPicPr>
                    <p:blipFill>
                      <a:blip r:embed="rId6"/>
                      <a:stretch>
                        <a:fillRect/>
                      </a:stretch>
                    </p:blipFill>
                    <p:spPr>
                      <a:xfrm>
                        <a:off x="1541905" y="5252416"/>
                        <a:ext cx="7924800" cy="1343025"/>
                      </a:xfrm>
                      <a:prstGeom prst="rect">
                        <a:avLst/>
                      </a:prstGeom>
                    </p:spPr>
                  </p:pic>
                </p:oleObj>
              </mc:Fallback>
            </mc:AlternateContent>
          </a:graphicData>
        </a:graphic>
      </p:graphicFrame>
    </p:spTree>
    <p:extLst>
      <p:ext uri="{BB962C8B-B14F-4D97-AF65-F5344CB8AC3E}">
        <p14:creationId xmlns:p14="http://schemas.microsoft.com/office/powerpoint/2010/main" val="32750850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4F3821-EC72-CB7A-352F-052792243BC6}"/>
              </a:ext>
            </a:extLst>
          </p:cNvPr>
          <p:cNvSpPr>
            <a:spLocks noGrp="1"/>
          </p:cNvSpPr>
          <p:nvPr>
            <p:ph type="title"/>
          </p:nvPr>
        </p:nvSpPr>
        <p:spPr>
          <a:xfrm>
            <a:off x="838200" y="43273"/>
            <a:ext cx="10515600" cy="1325563"/>
          </a:xfrm>
        </p:spPr>
        <p:txBody>
          <a:bodyPr>
            <a:normAutofit/>
          </a:bodyPr>
          <a:lstStyle/>
          <a:p>
            <a:r>
              <a:rPr lang="zh-CN" altLang="en-US" sz="3600" b="1" dirty="0">
                <a:latin typeface="微软雅黑" panose="020B0503020204020204" pitchFamily="34" charset="-122"/>
                <a:ea typeface="微软雅黑" panose="020B0503020204020204" pitchFamily="34" charset="-122"/>
              </a:rPr>
              <a:t>场景</a:t>
            </a:r>
            <a:r>
              <a:rPr lang="en-US" altLang="zh-CN" sz="3600" b="1" dirty="0">
                <a:latin typeface="微软雅黑" panose="020B0503020204020204" pitchFamily="34" charset="-122"/>
                <a:ea typeface="微软雅黑" panose="020B0503020204020204" pitchFamily="34" charset="-122"/>
              </a:rPr>
              <a:t>2:</a:t>
            </a:r>
            <a:r>
              <a:rPr lang="zh-CN" altLang="en-US" sz="3600" b="1" dirty="0">
                <a:latin typeface="微软雅黑" panose="020B0503020204020204" pitchFamily="34" charset="-122"/>
                <a:ea typeface="微软雅黑" panose="020B0503020204020204" pitchFamily="34" charset="-122"/>
              </a:rPr>
              <a:t> 无并发交叉对比测试过程性能监控</a:t>
            </a:r>
            <a:endParaRPr lang="en-US" sz="3600" b="1" dirty="0">
              <a:latin typeface="微软雅黑" panose="020B0503020204020204" pitchFamily="34" charset="-122"/>
              <a:ea typeface="微软雅黑" panose="020B0503020204020204" pitchFamily="34" charset="-122"/>
            </a:endParaRPr>
          </a:p>
        </p:txBody>
      </p:sp>
      <p:pic>
        <p:nvPicPr>
          <p:cNvPr id="12" name="Picture 11">
            <a:extLst>
              <a:ext uri="{FF2B5EF4-FFF2-40B4-BE49-F238E27FC236}">
                <a16:creationId xmlns:a16="http://schemas.microsoft.com/office/drawing/2014/main" id="{659BE56F-87F5-0C41-CC18-1D1EBE3A2A26}"/>
              </a:ext>
            </a:extLst>
          </p:cNvPr>
          <p:cNvPicPr>
            <a:picLocks noChangeAspect="1"/>
          </p:cNvPicPr>
          <p:nvPr/>
        </p:nvPicPr>
        <p:blipFill>
          <a:blip r:embed="rId2"/>
          <a:stretch>
            <a:fillRect/>
          </a:stretch>
        </p:blipFill>
        <p:spPr>
          <a:xfrm>
            <a:off x="348343" y="1107962"/>
            <a:ext cx="8971287" cy="5700966"/>
          </a:xfrm>
          <a:prstGeom prst="rect">
            <a:avLst/>
          </a:prstGeom>
        </p:spPr>
      </p:pic>
      <p:pic>
        <p:nvPicPr>
          <p:cNvPr id="14" name="Picture 13">
            <a:extLst>
              <a:ext uri="{FF2B5EF4-FFF2-40B4-BE49-F238E27FC236}">
                <a16:creationId xmlns:a16="http://schemas.microsoft.com/office/drawing/2014/main" id="{E18819BA-93CC-0E7F-1B0B-3796C6F08BAD}"/>
              </a:ext>
            </a:extLst>
          </p:cNvPr>
          <p:cNvPicPr>
            <a:picLocks noChangeAspect="1"/>
          </p:cNvPicPr>
          <p:nvPr/>
        </p:nvPicPr>
        <p:blipFill>
          <a:blip r:embed="rId3"/>
          <a:stretch>
            <a:fillRect/>
          </a:stretch>
        </p:blipFill>
        <p:spPr>
          <a:xfrm>
            <a:off x="1839401" y="923109"/>
            <a:ext cx="9070925" cy="5764282"/>
          </a:xfrm>
          <a:prstGeom prst="rect">
            <a:avLst/>
          </a:prstGeom>
        </p:spPr>
      </p:pic>
      <p:pic>
        <p:nvPicPr>
          <p:cNvPr id="16" name="Picture 15">
            <a:extLst>
              <a:ext uri="{FF2B5EF4-FFF2-40B4-BE49-F238E27FC236}">
                <a16:creationId xmlns:a16="http://schemas.microsoft.com/office/drawing/2014/main" id="{7971CA31-3FE2-6A11-CC6D-2E5A3061D054}"/>
              </a:ext>
            </a:extLst>
          </p:cNvPr>
          <p:cNvPicPr>
            <a:picLocks noChangeAspect="1"/>
          </p:cNvPicPr>
          <p:nvPr/>
        </p:nvPicPr>
        <p:blipFill>
          <a:blip r:embed="rId4"/>
          <a:stretch>
            <a:fillRect/>
          </a:stretch>
        </p:blipFill>
        <p:spPr>
          <a:xfrm>
            <a:off x="2366281" y="2088280"/>
            <a:ext cx="9477375" cy="1600200"/>
          </a:xfrm>
          <a:prstGeom prst="rect">
            <a:avLst/>
          </a:prstGeom>
        </p:spPr>
      </p:pic>
    </p:spTree>
    <p:extLst>
      <p:ext uri="{BB962C8B-B14F-4D97-AF65-F5344CB8AC3E}">
        <p14:creationId xmlns:p14="http://schemas.microsoft.com/office/powerpoint/2010/main" val="3380564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6"/>
                                        </p:tgtEl>
                                        <p:attrNameLst>
                                          <p:attrName>style.visibility</p:attrName>
                                        </p:attrNameLst>
                                      </p:cBhvr>
                                      <p:to>
                                        <p:strVal val="visible"/>
                                      </p:to>
                                    </p:set>
                                    <p:anim calcmode="lin" valueType="num">
                                      <p:cBhvr additive="base">
                                        <p:cTn id="13" dur="500" fill="hold"/>
                                        <p:tgtEl>
                                          <p:spTgt spid="16"/>
                                        </p:tgtEl>
                                        <p:attrNameLst>
                                          <p:attrName>ppt_x</p:attrName>
                                        </p:attrNameLst>
                                      </p:cBhvr>
                                      <p:tavLst>
                                        <p:tav tm="0">
                                          <p:val>
                                            <p:strVal val="#ppt_x"/>
                                          </p:val>
                                        </p:tav>
                                        <p:tav tm="100000">
                                          <p:val>
                                            <p:strVal val="#ppt_x"/>
                                          </p:val>
                                        </p:tav>
                                      </p:tavLst>
                                    </p:anim>
                                    <p:anim calcmode="lin" valueType="num">
                                      <p:cBhvr additive="base">
                                        <p:cTn id="14"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4E7ABB-CE3F-40A1-49D8-62C2E1522576}"/>
              </a:ext>
            </a:extLst>
          </p:cNvPr>
          <p:cNvSpPr>
            <a:spLocks noGrp="1"/>
          </p:cNvSpPr>
          <p:nvPr>
            <p:ph type="title"/>
          </p:nvPr>
        </p:nvSpPr>
        <p:spPr/>
        <p:txBody>
          <a:bodyPr/>
          <a:lstStyle/>
          <a:p>
            <a:r>
              <a:rPr lang="zh-CN" altLang="en-US" dirty="0"/>
              <a:t>特别鸣谢</a:t>
            </a:r>
            <a:endParaRPr lang="en-US" dirty="0"/>
          </a:p>
        </p:txBody>
      </p:sp>
      <p:sp>
        <p:nvSpPr>
          <p:cNvPr id="3" name="Content Placeholder 2">
            <a:extLst>
              <a:ext uri="{FF2B5EF4-FFF2-40B4-BE49-F238E27FC236}">
                <a16:creationId xmlns:a16="http://schemas.microsoft.com/office/drawing/2014/main" id="{7DFCC933-87E7-39CC-96D2-6E2C1C054E5A}"/>
              </a:ext>
            </a:extLst>
          </p:cNvPr>
          <p:cNvSpPr>
            <a:spLocks noGrp="1"/>
          </p:cNvSpPr>
          <p:nvPr>
            <p:ph idx="1"/>
          </p:nvPr>
        </p:nvSpPr>
        <p:spPr>
          <a:xfrm>
            <a:off x="677334" y="1497875"/>
            <a:ext cx="8596668" cy="4543488"/>
          </a:xfrm>
        </p:spPr>
        <p:txBody>
          <a:bodyPr>
            <a:normAutofit/>
          </a:bodyPr>
          <a:lstStyle/>
          <a:p>
            <a:r>
              <a:rPr lang="zh-CN" altLang="en-US" sz="2400" b="1" dirty="0">
                <a:solidFill>
                  <a:srgbClr val="FF0000"/>
                </a:solidFill>
                <a:latin typeface="微软雅黑" panose="020B0503020204020204" pitchFamily="34" charset="-122"/>
                <a:ea typeface="微软雅黑" panose="020B0503020204020204" pitchFamily="34" charset="-122"/>
              </a:rPr>
              <a:t>哈维尔 胡</a:t>
            </a:r>
            <a:endParaRPr lang="en-US" altLang="zh-CN" sz="2400" b="1" dirty="0">
              <a:solidFill>
                <a:srgbClr val="FF0000"/>
              </a:solidFill>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给予小范围分享机会</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善意的灵魂拷问</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向量索引相关</a:t>
            </a:r>
            <a:r>
              <a:rPr lang="zh-CN" altLang="en-US" dirty="0">
                <a:highlight>
                  <a:srgbClr val="FFFF00"/>
                </a:highlight>
                <a:latin typeface="微软雅黑" panose="020B0503020204020204" pitchFamily="34" charset="-122"/>
                <a:ea typeface="微软雅黑" panose="020B0503020204020204" pitchFamily="34" charset="-122"/>
              </a:rPr>
              <a:t>科学</a:t>
            </a:r>
            <a:r>
              <a:rPr lang="zh-CN" altLang="en-US" dirty="0">
                <a:latin typeface="微软雅黑" panose="020B0503020204020204" pitchFamily="34" charset="-122"/>
                <a:ea typeface="微软雅黑" panose="020B0503020204020204" pitchFamily="34" charset="-122"/>
              </a:rPr>
              <a:t>问题，使我这个</a:t>
            </a:r>
            <a:r>
              <a:rPr lang="zh-CN" altLang="en-US" dirty="0">
                <a:highlight>
                  <a:srgbClr val="FFFF00"/>
                </a:highlight>
                <a:latin typeface="微软雅黑" panose="020B0503020204020204" pitchFamily="34" charset="-122"/>
                <a:ea typeface="微软雅黑" panose="020B0503020204020204" pitchFamily="34" charset="-122"/>
              </a:rPr>
              <a:t>科技</a:t>
            </a:r>
            <a:r>
              <a:rPr lang="zh-CN" altLang="en-US" dirty="0">
                <a:latin typeface="微软雅黑" panose="020B0503020204020204" pitchFamily="34" charset="-122"/>
                <a:ea typeface="微软雅黑" panose="020B0503020204020204" pitchFamily="34" charset="-122"/>
              </a:rPr>
              <a:t>从业者力不从心</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赞助 </a:t>
            </a:r>
            <a:r>
              <a:rPr lang="en-US" altLang="zh-CN" dirty="0">
                <a:latin typeface="微软雅黑" panose="020B0503020204020204" pitchFamily="34" charset="-122"/>
                <a:ea typeface="微软雅黑" panose="020B0503020204020204" pitchFamily="34" charset="-122"/>
              </a:rPr>
              <a:t>11</a:t>
            </a:r>
            <a:r>
              <a:rPr lang="zh-CN" altLang="en-US" dirty="0">
                <a:latin typeface="微软雅黑" panose="020B0503020204020204" pitchFamily="34" charset="-122"/>
                <a:ea typeface="微软雅黑" panose="020B0503020204020204" pitchFamily="34" charset="-122"/>
              </a:rPr>
              <a:t>万</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赞助高性能 </a:t>
            </a:r>
            <a:r>
              <a:rPr lang="en-US" altLang="zh-CN" dirty="0">
                <a:latin typeface="微软雅黑" panose="020B0503020204020204" pitchFamily="34" charset="-122"/>
                <a:ea typeface="微软雅黑" panose="020B0503020204020204" pitchFamily="34" charset="-122"/>
              </a:rPr>
              <a:t>Azure </a:t>
            </a:r>
            <a:r>
              <a:rPr lang="zh-CN" altLang="en-US" dirty="0">
                <a:latin typeface="微软雅黑" panose="020B0503020204020204" pitchFamily="34" charset="-122"/>
                <a:ea typeface="微软雅黑" panose="020B0503020204020204" pitchFamily="34" charset="-122"/>
              </a:rPr>
              <a:t>虚机 </a:t>
            </a:r>
            <a:r>
              <a:rPr lang="en-US" altLang="zh-CN" dirty="0">
                <a:latin typeface="微软雅黑" panose="020B0503020204020204" pitchFamily="34" charset="-122"/>
                <a:ea typeface="微软雅黑" panose="020B0503020204020204" pitchFamily="34" charset="-122"/>
              </a:rPr>
              <a:t>24 </a:t>
            </a:r>
            <a:r>
              <a:rPr lang="zh-CN" altLang="en-US" dirty="0">
                <a:latin typeface="微软雅黑" panose="020B0503020204020204" pitchFamily="34" charset="-122"/>
                <a:ea typeface="微软雅黑" panose="020B0503020204020204" pitchFamily="34" charset="-122"/>
              </a:rPr>
              <a:t>小时</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提供评测范围线索</a:t>
            </a:r>
            <a:endParaRPr lang="en-US" altLang="zh-CN" dirty="0">
              <a:latin typeface="微软雅黑" panose="020B0503020204020204" pitchFamily="34" charset="-122"/>
              <a:ea typeface="微软雅黑" panose="020B0503020204020204" pitchFamily="34" charset="-122"/>
            </a:endParaRPr>
          </a:p>
          <a:p>
            <a:pPr lvl="1"/>
            <a:r>
              <a:rPr lang="zh-CN" altLang="en-US" sz="2400" b="1" dirty="0">
                <a:solidFill>
                  <a:srgbClr val="FF0000"/>
                </a:solidFill>
                <a:latin typeface="微软雅黑" panose="020B0503020204020204" pitchFamily="34" charset="-122"/>
                <a:ea typeface="微软雅黑" panose="020B0503020204020204" pitchFamily="34" charset="-122"/>
              </a:rPr>
              <a:t>推荐至 </a:t>
            </a:r>
            <a:r>
              <a:rPr lang="en-US" altLang="zh-CN" sz="2400" b="1" dirty="0">
                <a:solidFill>
                  <a:srgbClr val="FF0000"/>
                </a:solidFill>
                <a:latin typeface="微软雅黑" panose="020B0503020204020204" pitchFamily="34" charset="-122"/>
                <a:ea typeface="微软雅黑" panose="020B0503020204020204" pitchFamily="34" charset="-122"/>
              </a:rPr>
              <a:t>OpenAI </a:t>
            </a:r>
            <a:r>
              <a:rPr lang="zh-CN" altLang="en-US" sz="2400" b="1" dirty="0">
                <a:solidFill>
                  <a:srgbClr val="FF0000"/>
                </a:solidFill>
                <a:latin typeface="微软雅黑" panose="020B0503020204020204" pitchFamily="34" charset="-122"/>
                <a:ea typeface="微软雅黑" panose="020B0503020204020204" pitchFamily="34" charset="-122"/>
              </a:rPr>
              <a:t>系列分享</a:t>
            </a:r>
            <a:endParaRPr lang="en-US" altLang="zh-CN" sz="2400" b="1" dirty="0">
              <a:solidFill>
                <a:srgbClr val="FF0000"/>
              </a:solidFill>
              <a:latin typeface="微软雅黑" panose="020B0503020204020204" pitchFamily="34" charset="-122"/>
              <a:ea typeface="微软雅黑" panose="020B0503020204020204" pitchFamily="34" charset="-122"/>
            </a:endParaRPr>
          </a:p>
          <a:p>
            <a:pPr lvl="2"/>
            <a:r>
              <a:rPr lang="zh-CN" altLang="en-US" sz="2200" b="1" dirty="0">
                <a:solidFill>
                  <a:srgbClr val="FF0000"/>
                </a:solidFill>
                <a:latin typeface="微软雅黑" panose="020B0503020204020204" pitchFamily="34" charset="-122"/>
                <a:ea typeface="微软雅黑" panose="020B0503020204020204" pitchFamily="34" charset="-122"/>
              </a:rPr>
              <a:t>内容有些枯燥</a:t>
            </a:r>
            <a:endParaRPr lang="en-US" altLang="zh-CN" sz="2200" b="1" dirty="0">
              <a:solidFill>
                <a:srgbClr val="FF0000"/>
              </a:solidFill>
              <a:latin typeface="微软雅黑" panose="020B0503020204020204" pitchFamily="34" charset="-122"/>
              <a:ea typeface="微软雅黑" panose="020B0503020204020204" pitchFamily="34" charset="-122"/>
            </a:endParaRPr>
          </a:p>
          <a:p>
            <a:pPr lvl="2"/>
            <a:r>
              <a:rPr lang="zh-CN" altLang="en-US" sz="2200" b="1" dirty="0">
                <a:solidFill>
                  <a:srgbClr val="FF0000"/>
                </a:solidFill>
                <a:latin typeface="微软雅黑" panose="020B0503020204020204" pitchFamily="34" charset="-122"/>
                <a:ea typeface="微软雅黑" panose="020B0503020204020204" pitchFamily="34" charset="-122"/>
              </a:rPr>
              <a:t>抛砖引玉、班门弄斧</a:t>
            </a:r>
            <a:endParaRPr lang="en-US" altLang="zh-CN" sz="2200" b="1" dirty="0">
              <a:solidFill>
                <a:srgbClr val="FF0000"/>
              </a:solidFill>
              <a:latin typeface="微软雅黑" panose="020B0503020204020204" pitchFamily="34" charset="-122"/>
              <a:ea typeface="微软雅黑" panose="020B0503020204020204" pitchFamily="34" charset="-122"/>
            </a:endParaRPr>
          </a:p>
          <a:p>
            <a:pPr lvl="2"/>
            <a:r>
              <a:rPr lang="zh-CN" altLang="en-US" sz="2200" b="1" dirty="0">
                <a:solidFill>
                  <a:srgbClr val="FF0000"/>
                </a:solidFill>
                <a:latin typeface="微软雅黑" panose="020B0503020204020204" pitchFamily="34" charset="-122"/>
                <a:ea typeface="微软雅黑" panose="020B0503020204020204" pitchFamily="34" charset="-122"/>
              </a:rPr>
              <a:t>请大家斧正</a:t>
            </a:r>
            <a:endParaRPr lang="en-US" altLang="zh-CN" sz="2200" b="1" dirty="0">
              <a:solidFill>
                <a:srgbClr val="FF0000"/>
              </a:solidFill>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097593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0CF02-F234-49E6-BD92-89453106A91A}"/>
              </a:ext>
            </a:extLst>
          </p:cNvPr>
          <p:cNvSpPr>
            <a:spLocks noGrp="1"/>
          </p:cNvSpPr>
          <p:nvPr>
            <p:ph type="title"/>
          </p:nvPr>
        </p:nvSpPr>
        <p:spPr>
          <a:xfrm>
            <a:off x="751115" y="268513"/>
            <a:ext cx="10515600" cy="725427"/>
          </a:xfrm>
        </p:spPr>
        <p:txBody>
          <a:bodyPr>
            <a:normAutofit/>
          </a:bodyPr>
          <a:lstStyle/>
          <a:p>
            <a:r>
              <a:rPr lang="zh-CN" altLang="en-US" sz="2800" b="1" dirty="0">
                <a:highlight>
                  <a:srgbClr val="FFFF00"/>
                </a:highlight>
                <a:latin typeface="微软雅黑" panose="020B0503020204020204" pitchFamily="34" charset="-122"/>
                <a:ea typeface="微软雅黑" panose="020B0503020204020204" pitchFamily="34" charset="-122"/>
              </a:rPr>
              <a:t>场景</a:t>
            </a:r>
            <a:r>
              <a:rPr lang="en-US" altLang="zh-CN" sz="2800" b="1" dirty="0">
                <a:highlight>
                  <a:srgbClr val="FFFF00"/>
                </a:highlight>
                <a:latin typeface="微软雅黑" panose="020B0503020204020204" pitchFamily="34" charset="-122"/>
                <a:ea typeface="微软雅黑" panose="020B0503020204020204" pitchFamily="34" charset="-122"/>
              </a:rPr>
              <a:t>3:</a:t>
            </a:r>
            <a:r>
              <a:rPr lang="zh-CN" altLang="en-US" sz="2800" b="1" dirty="0">
                <a:highlight>
                  <a:srgbClr val="FFFF00"/>
                </a:highlight>
                <a:latin typeface="微软雅黑" panose="020B0503020204020204" pitchFamily="34" charset="-122"/>
                <a:ea typeface="微软雅黑" panose="020B0503020204020204" pitchFamily="34" charset="-122"/>
              </a:rPr>
              <a:t> 无并发 </a:t>
            </a:r>
            <a:r>
              <a:rPr lang="en-US" altLang="zh-CN" sz="2800" b="1" dirty="0" err="1">
                <a:highlight>
                  <a:srgbClr val="FFFF00"/>
                </a:highlight>
                <a:latin typeface="微软雅黑" panose="020B0503020204020204" pitchFamily="34" charset="-122"/>
                <a:ea typeface="微软雅黑" panose="020B0503020204020204" pitchFamily="34" charset="-122"/>
              </a:rPr>
              <a:t>Qdrant</a:t>
            </a:r>
            <a:r>
              <a:rPr lang="en-US" altLang="zh-CN" sz="2800" b="1" dirty="0">
                <a:highlight>
                  <a:srgbClr val="FFFF00"/>
                </a:highlight>
                <a:latin typeface="微软雅黑" panose="020B0503020204020204" pitchFamily="34" charset="-122"/>
                <a:ea typeface="微软雅黑" panose="020B0503020204020204" pitchFamily="34" charset="-122"/>
              </a:rPr>
              <a:t> HNSW 225K Local: </a:t>
            </a:r>
            <a:r>
              <a:rPr lang="en-US" altLang="zh-CN" sz="2800" b="1" dirty="0" err="1">
                <a:highlight>
                  <a:srgbClr val="FFFF00"/>
                </a:highlight>
                <a:latin typeface="微软雅黑" panose="020B0503020204020204" pitchFamily="34" charset="-122"/>
                <a:ea typeface="微软雅黑" panose="020B0503020204020204" pitchFamily="34" charset="-122"/>
              </a:rPr>
              <a:t>Grpc</a:t>
            </a:r>
            <a:r>
              <a:rPr lang="en-US" altLang="zh-CN" sz="2800" b="1" dirty="0">
                <a:highlight>
                  <a:srgbClr val="FFFF00"/>
                </a:highlight>
                <a:latin typeface="微软雅黑" panose="020B0503020204020204" pitchFamily="34" charset="-122"/>
                <a:ea typeface="微软雅黑" panose="020B0503020204020204" pitchFamily="34" charset="-122"/>
              </a:rPr>
              <a:t> vs SK Http </a:t>
            </a:r>
            <a:r>
              <a:rPr lang="zh-CN" altLang="en-US" sz="2800" b="1" dirty="0">
                <a:highlight>
                  <a:srgbClr val="FFFF00"/>
                </a:highlight>
                <a:latin typeface="微软雅黑" panose="020B0503020204020204" pitchFamily="34" charset="-122"/>
                <a:ea typeface="微软雅黑" panose="020B0503020204020204" pitchFamily="34" charset="-122"/>
              </a:rPr>
              <a:t> </a:t>
            </a:r>
            <a:endParaRPr lang="en-US" sz="2800" b="1"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A834F03C-7673-7B8A-69C8-34815F1BE00A}"/>
              </a:ext>
            </a:extLst>
          </p:cNvPr>
          <p:cNvSpPr>
            <a:spLocks noGrp="1"/>
          </p:cNvSpPr>
          <p:nvPr>
            <p:ph idx="1"/>
          </p:nvPr>
        </p:nvSpPr>
        <p:spPr/>
        <p:txBody>
          <a:bodyPr/>
          <a:lstStyle/>
          <a:p>
            <a:r>
              <a:rPr lang="en-US" dirty="0">
                <a:latin typeface="微软雅黑" panose="020B0503020204020204" pitchFamily="34" charset="-122"/>
                <a:ea typeface="微软雅黑" panose="020B0503020204020204" pitchFamily="34" charset="-122"/>
              </a:rPr>
              <a:t>32 </a:t>
            </a:r>
            <a:r>
              <a:rPr lang="en-US" altLang="zh-CN" dirty="0">
                <a:latin typeface="微软雅黑" panose="020B0503020204020204" pitchFamily="34" charset="-122"/>
                <a:ea typeface="微软雅黑" panose="020B0503020204020204" pitchFamily="34" charset="-122"/>
              </a:rPr>
              <a:t>GB RAM Server</a:t>
            </a:r>
          </a:p>
          <a:p>
            <a:pPr marL="0" indent="0">
              <a:buNone/>
            </a:pPr>
            <a:endParaRPr lang="en-US" altLang="zh-CN"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pic>
        <p:nvPicPr>
          <p:cNvPr id="11" name="Picture 10">
            <a:extLst>
              <a:ext uri="{FF2B5EF4-FFF2-40B4-BE49-F238E27FC236}">
                <a16:creationId xmlns:a16="http://schemas.microsoft.com/office/drawing/2014/main" id="{9826E66B-756F-81B6-D781-0F19FDC90D3E}"/>
              </a:ext>
            </a:extLst>
          </p:cNvPr>
          <p:cNvPicPr>
            <a:picLocks noChangeAspect="1"/>
          </p:cNvPicPr>
          <p:nvPr/>
        </p:nvPicPr>
        <p:blipFill>
          <a:blip r:embed="rId2"/>
          <a:stretch>
            <a:fillRect/>
          </a:stretch>
        </p:blipFill>
        <p:spPr>
          <a:xfrm>
            <a:off x="2003301" y="4503221"/>
            <a:ext cx="9345329" cy="2086266"/>
          </a:xfrm>
          <a:prstGeom prst="rect">
            <a:avLst/>
          </a:prstGeom>
        </p:spPr>
      </p:pic>
      <p:graphicFrame>
        <p:nvGraphicFramePr>
          <p:cNvPr id="4" name="Object 3">
            <a:extLst>
              <a:ext uri="{FF2B5EF4-FFF2-40B4-BE49-F238E27FC236}">
                <a16:creationId xmlns:a16="http://schemas.microsoft.com/office/drawing/2014/main" id="{BABB368E-44B9-C8EC-601F-8BB28A0BAB79}"/>
              </a:ext>
            </a:extLst>
          </p:cNvPr>
          <p:cNvGraphicFramePr>
            <a:graphicFrameLocks noChangeAspect="1"/>
          </p:cNvGraphicFramePr>
          <p:nvPr>
            <p:extLst>
              <p:ext uri="{D42A27DB-BD31-4B8C-83A1-F6EECF244321}">
                <p14:modId xmlns:p14="http://schemas.microsoft.com/office/powerpoint/2010/main" val="3655048491"/>
              </p:ext>
            </p:extLst>
          </p:nvPr>
        </p:nvGraphicFramePr>
        <p:xfrm>
          <a:off x="3595280" y="1120934"/>
          <a:ext cx="7753350" cy="3124200"/>
        </p:xfrm>
        <a:graphic>
          <a:graphicData uri="http://schemas.openxmlformats.org/presentationml/2006/ole">
            <mc:AlternateContent xmlns:mc="http://schemas.openxmlformats.org/markup-compatibility/2006">
              <mc:Choice xmlns:v="urn:schemas-microsoft-com:vml" Requires="v">
                <p:oleObj r:id="rId3" imgW="7753320" imgH="3124080" progId="">
                  <p:embed/>
                </p:oleObj>
              </mc:Choice>
              <mc:Fallback>
                <p:oleObj r:id="rId3" imgW="7753320" imgH="3124080" progId="">
                  <p:embed/>
                  <p:pic>
                    <p:nvPicPr>
                      <p:cNvPr id="0" name=""/>
                      <p:cNvPicPr/>
                      <p:nvPr/>
                    </p:nvPicPr>
                    <p:blipFill>
                      <a:blip r:embed="rId4"/>
                      <a:stretch>
                        <a:fillRect/>
                      </a:stretch>
                    </p:blipFill>
                    <p:spPr>
                      <a:xfrm>
                        <a:off x="3595280" y="1120934"/>
                        <a:ext cx="7753350" cy="3124200"/>
                      </a:xfrm>
                      <a:prstGeom prst="rect">
                        <a:avLst/>
                      </a:prstGeom>
                    </p:spPr>
                  </p:pic>
                </p:oleObj>
              </mc:Fallback>
            </mc:AlternateContent>
          </a:graphicData>
        </a:graphic>
      </p:graphicFrame>
    </p:spTree>
    <p:extLst>
      <p:ext uri="{BB962C8B-B14F-4D97-AF65-F5344CB8AC3E}">
        <p14:creationId xmlns:p14="http://schemas.microsoft.com/office/powerpoint/2010/main" val="34558952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0CF02-F234-49E6-BD92-89453106A91A}"/>
              </a:ext>
            </a:extLst>
          </p:cNvPr>
          <p:cNvSpPr>
            <a:spLocks noGrp="1"/>
          </p:cNvSpPr>
          <p:nvPr>
            <p:ph type="title"/>
          </p:nvPr>
        </p:nvSpPr>
        <p:spPr>
          <a:xfrm>
            <a:off x="461554" y="464079"/>
            <a:ext cx="10813869" cy="537408"/>
          </a:xfrm>
        </p:spPr>
        <p:txBody>
          <a:bodyPr>
            <a:normAutofit fontScale="90000"/>
          </a:bodyPr>
          <a:lstStyle/>
          <a:p>
            <a:r>
              <a:rPr lang="zh-CN" altLang="en-US" sz="2800" b="1" dirty="0">
                <a:highlight>
                  <a:srgbClr val="FFFF00"/>
                </a:highlight>
                <a:latin typeface="微软雅黑" panose="020B0503020204020204" pitchFamily="34" charset="-122"/>
                <a:ea typeface="微软雅黑" panose="020B0503020204020204" pitchFamily="34" charset="-122"/>
              </a:rPr>
              <a:t>场景</a:t>
            </a:r>
            <a:r>
              <a:rPr lang="en-US" altLang="zh-CN" sz="2800" b="1" dirty="0">
                <a:highlight>
                  <a:srgbClr val="FFFF00"/>
                </a:highlight>
                <a:latin typeface="微软雅黑" panose="020B0503020204020204" pitchFamily="34" charset="-122"/>
                <a:ea typeface="微软雅黑" panose="020B0503020204020204" pitchFamily="34" charset="-122"/>
              </a:rPr>
              <a:t>3:</a:t>
            </a:r>
            <a:r>
              <a:rPr lang="zh-CN" altLang="en-US" sz="2800" b="1" dirty="0">
                <a:highlight>
                  <a:srgbClr val="FFFF00"/>
                </a:highlight>
                <a:latin typeface="微软雅黑" panose="020B0503020204020204" pitchFamily="34" charset="-122"/>
                <a:ea typeface="微软雅黑" panose="020B0503020204020204" pitchFamily="34" charset="-122"/>
              </a:rPr>
              <a:t> 无并发 </a:t>
            </a:r>
            <a:r>
              <a:rPr lang="en-US" altLang="zh-CN" sz="2800" b="1" dirty="0" err="1">
                <a:highlight>
                  <a:srgbClr val="FFFF00"/>
                </a:highlight>
                <a:latin typeface="微软雅黑" panose="020B0503020204020204" pitchFamily="34" charset="-122"/>
                <a:ea typeface="微软雅黑" panose="020B0503020204020204" pitchFamily="34" charset="-122"/>
              </a:rPr>
              <a:t>Qdrant</a:t>
            </a:r>
            <a:r>
              <a:rPr lang="en-US" altLang="zh-CN" sz="2800" b="1" dirty="0">
                <a:highlight>
                  <a:srgbClr val="FFFF00"/>
                </a:highlight>
                <a:latin typeface="微软雅黑" panose="020B0503020204020204" pitchFamily="34" charset="-122"/>
                <a:ea typeface="微软雅黑" panose="020B0503020204020204" pitchFamily="34" charset="-122"/>
              </a:rPr>
              <a:t> HNSW Cosine 225K Remote: </a:t>
            </a:r>
            <a:r>
              <a:rPr lang="en-US" altLang="zh-CN" sz="2800" b="1" dirty="0" err="1">
                <a:highlight>
                  <a:srgbClr val="FFFF00"/>
                </a:highlight>
                <a:latin typeface="微软雅黑" panose="020B0503020204020204" pitchFamily="34" charset="-122"/>
                <a:ea typeface="微软雅黑" panose="020B0503020204020204" pitchFamily="34" charset="-122"/>
              </a:rPr>
              <a:t>Grpc</a:t>
            </a:r>
            <a:r>
              <a:rPr lang="en-US" altLang="zh-CN" sz="2800" b="1" dirty="0">
                <a:highlight>
                  <a:srgbClr val="FFFF00"/>
                </a:highlight>
                <a:latin typeface="微软雅黑" panose="020B0503020204020204" pitchFamily="34" charset="-122"/>
                <a:ea typeface="微软雅黑" panose="020B0503020204020204" pitchFamily="34" charset="-122"/>
              </a:rPr>
              <a:t> vs SK Http </a:t>
            </a:r>
            <a:r>
              <a:rPr lang="zh-CN" altLang="en-US" sz="2800" b="1" dirty="0">
                <a:highlight>
                  <a:srgbClr val="FFFF00"/>
                </a:highlight>
                <a:latin typeface="微软雅黑" panose="020B0503020204020204" pitchFamily="34" charset="-122"/>
                <a:ea typeface="微软雅黑" panose="020B0503020204020204" pitchFamily="34" charset="-122"/>
              </a:rPr>
              <a:t> </a:t>
            </a:r>
            <a:endParaRPr lang="en-US" sz="2800" b="1"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A834F03C-7673-7B8A-69C8-34815F1BE00A}"/>
              </a:ext>
            </a:extLst>
          </p:cNvPr>
          <p:cNvSpPr>
            <a:spLocks noGrp="1"/>
          </p:cNvSpPr>
          <p:nvPr>
            <p:ph idx="1"/>
          </p:nvPr>
        </p:nvSpPr>
        <p:spPr>
          <a:xfrm>
            <a:off x="677334" y="1628503"/>
            <a:ext cx="8596668" cy="4412859"/>
          </a:xfrm>
        </p:spPr>
        <p:txBody>
          <a:bodyPr>
            <a:normAutofit/>
          </a:bodyPr>
          <a:lstStyle/>
          <a:p>
            <a:r>
              <a:rPr lang="en-US" dirty="0">
                <a:latin typeface="微软雅黑" panose="020B0503020204020204" pitchFamily="34" charset="-122"/>
                <a:ea typeface="微软雅黑" panose="020B0503020204020204" pitchFamily="34" charset="-122"/>
              </a:rPr>
              <a:t>32 </a:t>
            </a:r>
            <a:r>
              <a:rPr lang="en-US" altLang="zh-CN" dirty="0">
                <a:latin typeface="微软雅黑" panose="020B0503020204020204" pitchFamily="34" charset="-122"/>
                <a:ea typeface="微软雅黑" panose="020B0503020204020204" pitchFamily="34" charset="-122"/>
              </a:rPr>
              <a:t>GB RAM Server</a:t>
            </a: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pPr marL="457200" lvl="1" indent="0">
              <a:buNone/>
            </a:pPr>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pic>
        <p:nvPicPr>
          <p:cNvPr id="5" name="Picture 4">
            <a:extLst>
              <a:ext uri="{FF2B5EF4-FFF2-40B4-BE49-F238E27FC236}">
                <a16:creationId xmlns:a16="http://schemas.microsoft.com/office/drawing/2014/main" id="{ECEF9599-808B-6823-01CC-0DECBD9C2031}"/>
              </a:ext>
            </a:extLst>
          </p:cNvPr>
          <p:cNvPicPr>
            <a:picLocks noChangeAspect="1"/>
          </p:cNvPicPr>
          <p:nvPr/>
        </p:nvPicPr>
        <p:blipFill>
          <a:blip r:embed="rId2"/>
          <a:stretch>
            <a:fillRect/>
          </a:stretch>
        </p:blipFill>
        <p:spPr>
          <a:xfrm>
            <a:off x="1198833" y="2447788"/>
            <a:ext cx="9097645" cy="1962424"/>
          </a:xfrm>
          <a:prstGeom prst="rect">
            <a:avLst/>
          </a:prstGeom>
        </p:spPr>
      </p:pic>
    </p:spTree>
    <p:extLst>
      <p:ext uri="{BB962C8B-B14F-4D97-AF65-F5344CB8AC3E}">
        <p14:creationId xmlns:p14="http://schemas.microsoft.com/office/powerpoint/2010/main" val="4563563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a:extLst>
              <a:ext uri="{FF2B5EF4-FFF2-40B4-BE49-F238E27FC236}">
                <a16:creationId xmlns:a16="http://schemas.microsoft.com/office/drawing/2014/main" id="{2BFED30C-F893-41E1-DBC9-01AB5C0135F4}"/>
              </a:ext>
            </a:extLst>
          </p:cNvPr>
          <p:cNvGraphicFramePr>
            <a:graphicFrameLocks noChangeAspect="1"/>
          </p:cNvGraphicFramePr>
          <p:nvPr>
            <p:extLst>
              <p:ext uri="{D42A27DB-BD31-4B8C-83A1-F6EECF244321}">
                <p14:modId xmlns:p14="http://schemas.microsoft.com/office/powerpoint/2010/main" val="34834650"/>
              </p:ext>
            </p:extLst>
          </p:nvPr>
        </p:nvGraphicFramePr>
        <p:xfrm>
          <a:off x="1852958" y="2009069"/>
          <a:ext cx="9334500" cy="2000250"/>
        </p:xfrm>
        <a:graphic>
          <a:graphicData uri="http://schemas.openxmlformats.org/presentationml/2006/ole">
            <mc:AlternateContent xmlns:mc="http://schemas.openxmlformats.org/markup-compatibility/2006">
              <mc:Choice xmlns:v="urn:schemas-microsoft-com:vml" Requires="v">
                <p:oleObj r:id="rId2" imgW="9334440" imgH="2000160" progId="">
                  <p:embed/>
                </p:oleObj>
              </mc:Choice>
              <mc:Fallback>
                <p:oleObj r:id="rId2" imgW="9334440" imgH="2000160" progId="">
                  <p:embed/>
                  <p:pic>
                    <p:nvPicPr>
                      <p:cNvPr id="0" name=""/>
                      <p:cNvPicPr/>
                      <p:nvPr/>
                    </p:nvPicPr>
                    <p:blipFill>
                      <a:blip r:embed="rId3"/>
                      <a:stretch>
                        <a:fillRect/>
                      </a:stretch>
                    </p:blipFill>
                    <p:spPr>
                      <a:xfrm>
                        <a:off x="1852958" y="2009069"/>
                        <a:ext cx="9334500" cy="2000250"/>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6A30CF02-F234-49E6-BD92-89453106A91A}"/>
              </a:ext>
            </a:extLst>
          </p:cNvPr>
          <p:cNvSpPr>
            <a:spLocks noGrp="1"/>
          </p:cNvSpPr>
          <p:nvPr>
            <p:ph type="title"/>
          </p:nvPr>
        </p:nvSpPr>
        <p:spPr>
          <a:xfrm>
            <a:off x="578842" y="200112"/>
            <a:ext cx="11188547" cy="736882"/>
          </a:xfrm>
        </p:spPr>
        <p:txBody>
          <a:bodyPr>
            <a:normAutofit fontScale="90000"/>
          </a:bodyPr>
          <a:lstStyle/>
          <a:p>
            <a:r>
              <a:rPr lang="zh-CN" altLang="en-US" sz="2800" b="1" dirty="0">
                <a:highlight>
                  <a:srgbClr val="FFFF00"/>
                </a:highlight>
                <a:latin typeface="微软雅黑" panose="020B0503020204020204" pitchFamily="34" charset="-122"/>
                <a:ea typeface="微软雅黑" panose="020B0503020204020204" pitchFamily="34" charset="-122"/>
              </a:rPr>
              <a:t>场景</a:t>
            </a:r>
            <a:r>
              <a:rPr lang="en-US" altLang="zh-CN" sz="2800" b="1" dirty="0">
                <a:highlight>
                  <a:srgbClr val="FFFF00"/>
                </a:highlight>
                <a:latin typeface="微软雅黑" panose="020B0503020204020204" pitchFamily="34" charset="-122"/>
                <a:ea typeface="微软雅黑" panose="020B0503020204020204" pitchFamily="34" charset="-122"/>
              </a:rPr>
              <a:t>4:</a:t>
            </a:r>
            <a:r>
              <a:rPr lang="zh-CN" altLang="en-US" sz="2800" b="1" dirty="0">
                <a:highlight>
                  <a:srgbClr val="FFFF00"/>
                </a:highlight>
                <a:latin typeface="微软雅黑" panose="020B0503020204020204" pitchFamily="34" charset="-122"/>
                <a:ea typeface="微软雅黑" panose="020B0503020204020204" pitchFamily="34" charset="-122"/>
              </a:rPr>
              <a:t> 无并发</a:t>
            </a:r>
            <a:r>
              <a:rPr lang="en-US" altLang="zh-CN" sz="2800" b="1" dirty="0" err="1">
                <a:highlight>
                  <a:srgbClr val="FFFF00"/>
                </a:highlight>
                <a:latin typeface="微软雅黑" panose="020B0503020204020204" pitchFamily="34" charset="-122"/>
                <a:ea typeface="微软雅黑" panose="020B0503020204020204" pitchFamily="34" charset="-122"/>
              </a:rPr>
              <a:t>Qdrant</a:t>
            </a:r>
            <a:r>
              <a:rPr lang="en-US" altLang="zh-CN" sz="2800" b="1" dirty="0">
                <a:highlight>
                  <a:srgbClr val="FFFF00"/>
                </a:highlight>
                <a:latin typeface="微软雅黑" panose="020B0503020204020204" pitchFamily="34" charset="-122"/>
                <a:ea typeface="微软雅黑" panose="020B0503020204020204" pitchFamily="34" charset="-122"/>
              </a:rPr>
              <a:t> HNSW Cosine 50w/100w local: </a:t>
            </a:r>
            <a:r>
              <a:rPr lang="en-US" altLang="zh-CN" sz="2800" b="1" dirty="0" err="1">
                <a:highlight>
                  <a:srgbClr val="FFFF00"/>
                </a:highlight>
                <a:latin typeface="微软雅黑" panose="020B0503020204020204" pitchFamily="34" charset="-122"/>
                <a:ea typeface="微软雅黑" panose="020B0503020204020204" pitchFamily="34" charset="-122"/>
              </a:rPr>
              <a:t>Grpc</a:t>
            </a:r>
            <a:r>
              <a:rPr lang="en-US" altLang="zh-CN" sz="2800" b="1" dirty="0">
                <a:highlight>
                  <a:srgbClr val="FFFF00"/>
                </a:highlight>
                <a:latin typeface="微软雅黑" panose="020B0503020204020204" pitchFamily="34" charset="-122"/>
                <a:ea typeface="微软雅黑" panose="020B0503020204020204" pitchFamily="34" charset="-122"/>
              </a:rPr>
              <a:t> vs SK Http </a:t>
            </a:r>
            <a:r>
              <a:rPr lang="zh-CN" altLang="en-US" sz="2800" b="1" dirty="0">
                <a:highlight>
                  <a:srgbClr val="FFFF00"/>
                </a:highlight>
                <a:latin typeface="微软雅黑" panose="020B0503020204020204" pitchFamily="34" charset="-122"/>
                <a:ea typeface="微软雅黑" panose="020B0503020204020204" pitchFamily="34" charset="-122"/>
              </a:rPr>
              <a:t> </a:t>
            </a:r>
            <a:endParaRPr lang="en-US" sz="2800" b="1"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A834F03C-7673-7B8A-69C8-34815F1BE00A}"/>
              </a:ext>
            </a:extLst>
          </p:cNvPr>
          <p:cNvSpPr>
            <a:spLocks noGrp="1"/>
          </p:cNvSpPr>
          <p:nvPr>
            <p:ph idx="1"/>
          </p:nvPr>
        </p:nvSpPr>
        <p:spPr>
          <a:xfrm>
            <a:off x="915316" y="1110112"/>
            <a:ext cx="10515600" cy="4351338"/>
          </a:xfrm>
        </p:spPr>
        <p:txBody>
          <a:bodyPr>
            <a:normAutofit/>
          </a:bodyPr>
          <a:lstStyle/>
          <a:p>
            <a:r>
              <a:rPr lang="en-US" dirty="0">
                <a:latin typeface="微软雅黑" panose="020B0503020204020204" pitchFamily="34" charset="-122"/>
                <a:ea typeface="微软雅黑" panose="020B0503020204020204" pitchFamily="34" charset="-122"/>
              </a:rPr>
              <a:t>32 </a:t>
            </a:r>
            <a:r>
              <a:rPr lang="en-US" altLang="zh-CN" dirty="0">
                <a:latin typeface="微软雅黑" panose="020B0503020204020204" pitchFamily="34" charset="-122"/>
                <a:ea typeface="微软雅黑" panose="020B0503020204020204" pitchFamily="34" charset="-122"/>
              </a:rPr>
              <a:t>GB RAM Server</a:t>
            </a:r>
          </a:p>
          <a:p>
            <a:pPr lvl="1"/>
            <a:r>
              <a:rPr lang="en-US" altLang="zh-CN" dirty="0">
                <a:latin typeface="微软雅黑" panose="020B0503020204020204" pitchFamily="34" charset="-122"/>
                <a:ea typeface="微软雅黑" panose="020B0503020204020204" pitchFamily="34" charset="-122"/>
              </a:rPr>
              <a:t>50w</a:t>
            </a: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r>
              <a:rPr lang="en-US" altLang="zh-CN" dirty="0">
                <a:latin typeface="微软雅黑" panose="020B0503020204020204" pitchFamily="34" charset="-122"/>
                <a:ea typeface="微软雅黑" panose="020B0503020204020204" pitchFamily="34" charset="-122"/>
              </a:rPr>
              <a:t>100w</a:t>
            </a:r>
          </a:p>
          <a:p>
            <a:pPr lvl="1"/>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pPr marL="457200" lvl="1" indent="0">
              <a:buNone/>
            </a:pPr>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pic>
        <p:nvPicPr>
          <p:cNvPr id="8" name="Picture 7">
            <a:extLst>
              <a:ext uri="{FF2B5EF4-FFF2-40B4-BE49-F238E27FC236}">
                <a16:creationId xmlns:a16="http://schemas.microsoft.com/office/drawing/2014/main" id="{6F18D28A-4ABE-903F-1FF5-4EF51AE8055E}"/>
              </a:ext>
            </a:extLst>
          </p:cNvPr>
          <p:cNvPicPr>
            <a:picLocks noChangeAspect="1"/>
          </p:cNvPicPr>
          <p:nvPr/>
        </p:nvPicPr>
        <p:blipFill>
          <a:blip r:embed="rId4"/>
          <a:stretch>
            <a:fillRect/>
          </a:stretch>
        </p:blipFill>
        <p:spPr>
          <a:xfrm>
            <a:off x="1852958" y="4691371"/>
            <a:ext cx="9164329" cy="1924319"/>
          </a:xfrm>
          <a:prstGeom prst="rect">
            <a:avLst/>
          </a:prstGeom>
        </p:spPr>
      </p:pic>
      <p:pic>
        <p:nvPicPr>
          <p:cNvPr id="10" name="Picture 9">
            <a:extLst>
              <a:ext uri="{FF2B5EF4-FFF2-40B4-BE49-F238E27FC236}">
                <a16:creationId xmlns:a16="http://schemas.microsoft.com/office/drawing/2014/main" id="{E694BA3E-73A6-9E64-8E74-DA346F3BA08B}"/>
              </a:ext>
            </a:extLst>
          </p:cNvPr>
          <p:cNvPicPr>
            <a:picLocks noChangeAspect="1"/>
          </p:cNvPicPr>
          <p:nvPr/>
        </p:nvPicPr>
        <p:blipFill>
          <a:blip r:embed="rId5"/>
          <a:stretch>
            <a:fillRect/>
          </a:stretch>
        </p:blipFill>
        <p:spPr>
          <a:xfrm>
            <a:off x="2619126" y="1481251"/>
            <a:ext cx="9335803" cy="4738064"/>
          </a:xfrm>
          <a:prstGeom prst="rect">
            <a:avLst/>
          </a:prstGeom>
        </p:spPr>
      </p:pic>
      <p:pic>
        <p:nvPicPr>
          <p:cNvPr id="12" name="Picture 11">
            <a:extLst>
              <a:ext uri="{FF2B5EF4-FFF2-40B4-BE49-F238E27FC236}">
                <a16:creationId xmlns:a16="http://schemas.microsoft.com/office/drawing/2014/main" id="{047AEF82-CBD5-5804-A92D-AD5EC7A18C7D}"/>
              </a:ext>
            </a:extLst>
          </p:cNvPr>
          <p:cNvPicPr>
            <a:picLocks noChangeAspect="1"/>
          </p:cNvPicPr>
          <p:nvPr/>
        </p:nvPicPr>
        <p:blipFill>
          <a:blip r:embed="rId6"/>
          <a:stretch>
            <a:fillRect/>
          </a:stretch>
        </p:blipFill>
        <p:spPr>
          <a:xfrm>
            <a:off x="4181019" y="3021492"/>
            <a:ext cx="7935432" cy="1657581"/>
          </a:xfrm>
          <a:prstGeom prst="rect">
            <a:avLst/>
          </a:prstGeom>
        </p:spPr>
      </p:pic>
    </p:spTree>
    <p:extLst>
      <p:ext uri="{BB962C8B-B14F-4D97-AF65-F5344CB8AC3E}">
        <p14:creationId xmlns:p14="http://schemas.microsoft.com/office/powerpoint/2010/main" val="3180205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6D9450-E5F1-7A4C-1C72-7CFBFDFE4A33}"/>
              </a:ext>
            </a:extLst>
          </p:cNvPr>
          <p:cNvSpPr>
            <a:spLocks noGrp="1"/>
          </p:cNvSpPr>
          <p:nvPr>
            <p:ph type="title"/>
          </p:nvPr>
        </p:nvSpPr>
        <p:spPr>
          <a:xfrm>
            <a:off x="191965" y="249115"/>
            <a:ext cx="11808069" cy="718039"/>
          </a:xfrm>
        </p:spPr>
        <p:txBody>
          <a:bodyPr>
            <a:normAutofit fontScale="90000"/>
          </a:bodyPr>
          <a:lstStyle/>
          <a:p>
            <a:r>
              <a:rPr lang="zh-CN" altLang="en-US" sz="2800" b="1" dirty="0">
                <a:highlight>
                  <a:srgbClr val="FFFF00"/>
                </a:highlight>
                <a:latin typeface="微软雅黑" panose="020B0503020204020204" pitchFamily="34" charset="-122"/>
                <a:ea typeface="微软雅黑" panose="020B0503020204020204" pitchFamily="34" charset="-122"/>
              </a:rPr>
              <a:t>场景</a:t>
            </a:r>
            <a:r>
              <a:rPr lang="en-US" altLang="zh-CN" sz="2800" b="1" dirty="0">
                <a:highlight>
                  <a:srgbClr val="FFFF00"/>
                </a:highlight>
                <a:latin typeface="微软雅黑" panose="020B0503020204020204" pitchFamily="34" charset="-122"/>
                <a:ea typeface="微软雅黑" panose="020B0503020204020204" pitchFamily="34" charset="-122"/>
              </a:rPr>
              <a:t>5:</a:t>
            </a:r>
            <a:r>
              <a:rPr lang="zh-CN" altLang="en-US" sz="2800" b="1" dirty="0">
                <a:highlight>
                  <a:srgbClr val="FFFF00"/>
                </a:highlight>
                <a:latin typeface="微软雅黑" panose="020B0503020204020204" pitchFamily="34" charset="-122"/>
                <a:ea typeface="微软雅黑" panose="020B0503020204020204" pitchFamily="34" charset="-122"/>
              </a:rPr>
              <a:t> 无并发</a:t>
            </a:r>
            <a:r>
              <a:rPr lang="en-US" altLang="zh-CN" sz="2800" b="1" dirty="0">
                <a:highlight>
                  <a:srgbClr val="FFFF00"/>
                </a:highlight>
                <a:latin typeface="微软雅黑" panose="020B0503020204020204" pitchFamily="34" charset="-122"/>
                <a:ea typeface="微软雅黑" panose="020B0503020204020204" pitchFamily="34" charset="-122"/>
              </a:rPr>
              <a:t>Milvus HNSW L2 local: 50w vs 100w vs 150w vs 200w </a:t>
            </a:r>
            <a:r>
              <a:rPr lang="en-US" altLang="zh-CN" dirty="0"/>
              <a:t>	</a:t>
            </a:r>
            <a:endParaRPr lang="en-US" dirty="0"/>
          </a:p>
        </p:txBody>
      </p:sp>
      <p:pic>
        <p:nvPicPr>
          <p:cNvPr id="5" name="Content Placeholder 4">
            <a:extLst>
              <a:ext uri="{FF2B5EF4-FFF2-40B4-BE49-F238E27FC236}">
                <a16:creationId xmlns:a16="http://schemas.microsoft.com/office/drawing/2014/main" id="{1C873A37-E41A-D6AF-A74F-CC03F8AFF705}"/>
              </a:ext>
            </a:extLst>
          </p:cNvPr>
          <p:cNvPicPr>
            <a:picLocks noGrp="1" noChangeAspect="1"/>
          </p:cNvPicPr>
          <p:nvPr>
            <p:ph idx="1"/>
          </p:nvPr>
        </p:nvPicPr>
        <p:blipFill>
          <a:blip r:embed="rId2"/>
          <a:stretch>
            <a:fillRect/>
          </a:stretch>
        </p:blipFill>
        <p:spPr>
          <a:xfrm>
            <a:off x="792749" y="878551"/>
            <a:ext cx="5303250" cy="1336906"/>
          </a:xfrm>
        </p:spPr>
      </p:pic>
      <p:pic>
        <p:nvPicPr>
          <p:cNvPr id="7" name="Picture 6">
            <a:extLst>
              <a:ext uri="{FF2B5EF4-FFF2-40B4-BE49-F238E27FC236}">
                <a16:creationId xmlns:a16="http://schemas.microsoft.com/office/drawing/2014/main" id="{BB5F2519-B060-0903-97C5-E9F3EA6CF3F0}"/>
              </a:ext>
            </a:extLst>
          </p:cNvPr>
          <p:cNvPicPr>
            <a:picLocks noChangeAspect="1"/>
          </p:cNvPicPr>
          <p:nvPr/>
        </p:nvPicPr>
        <p:blipFill>
          <a:blip r:embed="rId3"/>
          <a:stretch>
            <a:fillRect/>
          </a:stretch>
        </p:blipFill>
        <p:spPr>
          <a:xfrm>
            <a:off x="792749" y="2257205"/>
            <a:ext cx="5799638" cy="1362855"/>
          </a:xfrm>
          <a:prstGeom prst="rect">
            <a:avLst/>
          </a:prstGeom>
        </p:spPr>
      </p:pic>
      <p:pic>
        <p:nvPicPr>
          <p:cNvPr id="11" name="Picture 10">
            <a:extLst>
              <a:ext uri="{FF2B5EF4-FFF2-40B4-BE49-F238E27FC236}">
                <a16:creationId xmlns:a16="http://schemas.microsoft.com/office/drawing/2014/main" id="{6CA9C473-1E39-B21F-DF8F-438E432FBBF1}"/>
              </a:ext>
            </a:extLst>
          </p:cNvPr>
          <p:cNvPicPr>
            <a:picLocks noChangeAspect="1"/>
          </p:cNvPicPr>
          <p:nvPr/>
        </p:nvPicPr>
        <p:blipFill>
          <a:blip r:embed="rId4"/>
          <a:stretch>
            <a:fillRect/>
          </a:stretch>
        </p:blipFill>
        <p:spPr>
          <a:xfrm>
            <a:off x="5961497" y="4439513"/>
            <a:ext cx="5237" cy="1206"/>
          </a:xfrm>
          <a:prstGeom prst="rect">
            <a:avLst/>
          </a:prstGeom>
        </p:spPr>
      </p:pic>
      <p:pic>
        <p:nvPicPr>
          <p:cNvPr id="15" name="Picture 14">
            <a:extLst>
              <a:ext uri="{FF2B5EF4-FFF2-40B4-BE49-F238E27FC236}">
                <a16:creationId xmlns:a16="http://schemas.microsoft.com/office/drawing/2014/main" id="{9C1E70B8-951F-2838-A904-A8C4C17BF4BF}"/>
              </a:ext>
            </a:extLst>
          </p:cNvPr>
          <p:cNvPicPr>
            <a:picLocks noChangeAspect="1"/>
          </p:cNvPicPr>
          <p:nvPr/>
        </p:nvPicPr>
        <p:blipFill>
          <a:blip r:embed="rId5"/>
          <a:stretch>
            <a:fillRect/>
          </a:stretch>
        </p:blipFill>
        <p:spPr>
          <a:xfrm>
            <a:off x="792749" y="3667922"/>
            <a:ext cx="5940686" cy="1543181"/>
          </a:xfrm>
          <a:prstGeom prst="rect">
            <a:avLst/>
          </a:prstGeom>
        </p:spPr>
      </p:pic>
      <p:pic>
        <p:nvPicPr>
          <p:cNvPr id="17" name="Picture 16">
            <a:extLst>
              <a:ext uri="{FF2B5EF4-FFF2-40B4-BE49-F238E27FC236}">
                <a16:creationId xmlns:a16="http://schemas.microsoft.com/office/drawing/2014/main" id="{5E8F440F-6B57-B670-6DAD-AC70C9DE927C}"/>
              </a:ext>
            </a:extLst>
          </p:cNvPr>
          <p:cNvPicPr>
            <a:picLocks noChangeAspect="1"/>
          </p:cNvPicPr>
          <p:nvPr/>
        </p:nvPicPr>
        <p:blipFill>
          <a:blip r:embed="rId6"/>
          <a:stretch>
            <a:fillRect/>
          </a:stretch>
        </p:blipFill>
        <p:spPr>
          <a:xfrm>
            <a:off x="792749" y="5258965"/>
            <a:ext cx="5799638" cy="1542690"/>
          </a:xfrm>
          <a:prstGeom prst="rect">
            <a:avLst/>
          </a:prstGeom>
        </p:spPr>
      </p:pic>
      <p:sp>
        <p:nvSpPr>
          <p:cNvPr id="18" name="Content Placeholder 2">
            <a:extLst>
              <a:ext uri="{FF2B5EF4-FFF2-40B4-BE49-F238E27FC236}">
                <a16:creationId xmlns:a16="http://schemas.microsoft.com/office/drawing/2014/main" id="{1FAB8048-78B0-2C0B-665B-D577257F9899}"/>
              </a:ext>
            </a:extLst>
          </p:cNvPr>
          <p:cNvSpPr txBox="1">
            <a:spLocks/>
          </p:cNvSpPr>
          <p:nvPr/>
        </p:nvSpPr>
        <p:spPr>
          <a:xfrm>
            <a:off x="7610194" y="1903468"/>
            <a:ext cx="2439414" cy="569448"/>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sz="2800" dirty="0">
                <a:highlight>
                  <a:srgbClr val="FFFF00"/>
                </a:highlight>
                <a:latin typeface="微软雅黑" panose="020B0503020204020204" pitchFamily="34" charset="-122"/>
                <a:ea typeface="微软雅黑" panose="020B0503020204020204" pitchFamily="34" charset="-122"/>
              </a:rPr>
              <a:t>CPU : 85%</a:t>
            </a:r>
          </a:p>
        </p:txBody>
      </p:sp>
      <p:sp>
        <p:nvSpPr>
          <p:cNvPr id="20" name="TextBox 19">
            <a:extLst>
              <a:ext uri="{FF2B5EF4-FFF2-40B4-BE49-F238E27FC236}">
                <a16:creationId xmlns:a16="http://schemas.microsoft.com/office/drawing/2014/main" id="{23BC8F9E-0AE2-EE07-858B-868FD9C6BCE0}"/>
              </a:ext>
            </a:extLst>
          </p:cNvPr>
          <p:cNvSpPr txBox="1"/>
          <p:nvPr/>
        </p:nvSpPr>
        <p:spPr>
          <a:xfrm>
            <a:off x="6841134" y="1406639"/>
            <a:ext cx="932077" cy="369332"/>
          </a:xfrm>
          <a:prstGeom prst="rect">
            <a:avLst/>
          </a:prstGeom>
          <a:noFill/>
        </p:spPr>
        <p:txBody>
          <a:bodyPr wrap="square" rtlCol="0">
            <a:spAutoFit/>
          </a:bodyPr>
          <a:lstStyle/>
          <a:p>
            <a:r>
              <a:rPr lang="en-US" dirty="0">
                <a:solidFill>
                  <a:srgbClr val="FF0000"/>
                </a:solidFill>
              </a:rPr>
              <a:t>50W</a:t>
            </a:r>
          </a:p>
        </p:txBody>
      </p:sp>
      <p:sp>
        <p:nvSpPr>
          <p:cNvPr id="21" name="TextBox 20">
            <a:extLst>
              <a:ext uri="{FF2B5EF4-FFF2-40B4-BE49-F238E27FC236}">
                <a16:creationId xmlns:a16="http://schemas.microsoft.com/office/drawing/2014/main" id="{0214D57F-DD04-A2F3-BC52-ED2073E15360}"/>
              </a:ext>
            </a:extLst>
          </p:cNvPr>
          <p:cNvSpPr txBox="1"/>
          <p:nvPr/>
        </p:nvSpPr>
        <p:spPr>
          <a:xfrm>
            <a:off x="6842608" y="2753966"/>
            <a:ext cx="932077" cy="369332"/>
          </a:xfrm>
          <a:prstGeom prst="rect">
            <a:avLst/>
          </a:prstGeom>
          <a:noFill/>
        </p:spPr>
        <p:txBody>
          <a:bodyPr wrap="square" rtlCol="0">
            <a:spAutoFit/>
          </a:bodyPr>
          <a:lstStyle/>
          <a:p>
            <a:r>
              <a:rPr lang="en-US" dirty="0">
                <a:solidFill>
                  <a:srgbClr val="FF0000"/>
                </a:solidFill>
              </a:rPr>
              <a:t>100w</a:t>
            </a:r>
          </a:p>
        </p:txBody>
      </p:sp>
      <p:sp>
        <p:nvSpPr>
          <p:cNvPr id="22" name="TextBox 21">
            <a:extLst>
              <a:ext uri="{FF2B5EF4-FFF2-40B4-BE49-F238E27FC236}">
                <a16:creationId xmlns:a16="http://schemas.microsoft.com/office/drawing/2014/main" id="{A7A2A75B-3F65-220F-AA3E-9AB8F2A90FE3}"/>
              </a:ext>
            </a:extLst>
          </p:cNvPr>
          <p:cNvSpPr txBox="1"/>
          <p:nvPr/>
        </p:nvSpPr>
        <p:spPr>
          <a:xfrm>
            <a:off x="6841134" y="4254846"/>
            <a:ext cx="932077" cy="369332"/>
          </a:xfrm>
          <a:prstGeom prst="rect">
            <a:avLst/>
          </a:prstGeom>
          <a:noFill/>
        </p:spPr>
        <p:txBody>
          <a:bodyPr wrap="square" rtlCol="0">
            <a:spAutoFit/>
          </a:bodyPr>
          <a:lstStyle/>
          <a:p>
            <a:r>
              <a:rPr lang="en-US" dirty="0">
                <a:solidFill>
                  <a:srgbClr val="FF0000"/>
                </a:solidFill>
              </a:rPr>
              <a:t>150w</a:t>
            </a:r>
          </a:p>
        </p:txBody>
      </p:sp>
      <p:sp>
        <p:nvSpPr>
          <p:cNvPr id="23" name="TextBox 22">
            <a:extLst>
              <a:ext uri="{FF2B5EF4-FFF2-40B4-BE49-F238E27FC236}">
                <a16:creationId xmlns:a16="http://schemas.microsoft.com/office/drawing/2014/main" id="{F16B0D5D-F4BD-DE90-79D1-D3E806938D13}"/>
              </a:ext>
            </a:extLst>
          </p:cNvPr>
          <p:cNvSpPr txBox="1"/>
          <p:nvPr/>
        </p:nvSpPr>
        <p:spPr>
          <a:xfrm>
            <a:off x="6923196" y="5901033"/>
            <a:ext cx="932077" cy="369332"/>
          </a:xfrm>
          <a:prstGeom prst="rect">
            <a:avLst/>
          </a:prstGeom>
          <a:noFill/>
        </p:spPr>
        <p:txBody>
          <a:bodyPr wrap="square" rtlCol="0">
            <a:spAutoFit/>
          </a:bodyPr>
          <a:lstStyle/>
          <a:p>
            <a:r>
              <a:rPr lang="en-US" dirty="0">
                <a:solidFill>
                  <a:srgbClr val="FF0000"/>
                </a:solidFill>
              </a:rPr>
              <a:t>200w</a:t>
            </a:r>
          </a:p>
        </p:txBody>
      </p:sp>
      <p:sp>
        <p:nvSpPr>
          <p:cNvPr id="24" name="Content Placeholder 2">
            <a:extLst>
              <a:ext uri="{FF2B5EF4-FFF2-40B4-BE49-F238E27FC236}">
                <a16:creationId xmlns:a16="http://schemas.microsoft.com/office/drawing/2014/main" id="{DC34C68C-2715-AF33-B6EC-30E7E6292042}"/>
              </a:ext>
            </a:extLst>
          </p:cNvPr>
          <p:cNvSpPr txBox="1">
            <a:spLocks/>
          </p:cNvSpPr>
          <p:nvPr/>
        </p:nvSpPr>
        <p:spPr>
          <a:xfrm>
            <a:off x="7680531" y="4881913"/>
            <a:ext cx="2641637" cy="569448"/>
          </a:xfrm>
          <a:prstGeom prst="rect">
            <a:avLst/>
          </a:prstGeom>
        </p:spPr>
        <p:txBody>
          <a:bodyPr vert="horz" lIns="91440" tIns="45720" rIns="91440" bIns="45720" rtlCol="0">
            <a:normAutofit fontScale="85000" lnSpcReduction="1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sz="2800" b="1" dirty="0">
                <a:solidFill>
                  <a:srgbClr val="FF0000"/>
                </a:solidFill>
                <a:highlight>
                  <a:srgbClr val="FFFF00"/>
                </a:highlight>
                <a:latin typeface="微软雅黑" panose="020B0503020204020204" pitchFamily="34" charset="-122"/>
                <a:ea typeface="微软雅黑" panose="020B0503020204020204" pitchFamily="34" charset="-122"/>
              </a:rPr>
              <a:t>CPU : 100%+</a:t>
            </a:r>
          </a:p>
        </p:txBody>
      </p:sp>
      <p:sp>
        <p:nvSpPr>
          <p:cNvPr id="3" name="Content Placeholder 2">
            <a:extLst>
              <a:ext uri="{FF2B5EF4-FFF2-40B4-BE49-F238E27FC236}">
                <a16:creationId xmlns:a16="http://schemas.microsoft.com/office/drawing/2014/main" id="{67EF0E97-CD3F-C281-11B2-F0239FA531C5}"/>
              </a:ext>
            </a:extLst>
          </p:cNvPr>
          <p:cNvSpPr txBox="1">
            <a:spLocks/>
          </p:cNvSpPr>
          <p:nvPr/>
        </p:nvSpPr>
        <p:spPr>
          <a:xfrm>
            <a:off x="7610194" y="933031"/>
            <a:ext cx="3564824" cy="569448"/>
          </a:xfrm>
          <a:prstGeom prst="rect">
            <a:avLst/>
          </a:prstGeom>
        </p:spPr>
        <p:txBody>
          <a:bodyPr vert="horz" lIns="91440" tIns="45720" rIns="91440" bIns="45720" rtlCol="0">
            <a:normAutofit fontScale="85000" lnSpcReduction="1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sz="2800" dirty="0">
                <a:highlight>
                  <a:srgbClr val="FFFF00"/>
                </a:highlight>
                <a:latin typeface="微软雅黑" panose="020B0503020204020204" pitchFamily="34" charset="-122"/>
                <a:ea typeface="微软雅黑" panose="020B0503020204020204" pitchFamily="34" charset="-122"/>
              </a:rPr>
              <a:t>32</a:t>
            </a:r>
            <a:r>
              <a:rPr lang="en-US" altLang="zh-CN" sz="2800" dirty="0">
                <a:highlight>
                  <a:srgbClr val="FFFF00"/>
                </a:highlight>
                <a:latin typeface="微软雅黑" panose="020B0503020204020204" pitchFamily="34" charset="-122"/>
                <a:ea typeface="微软雅黑" panose="020B0503020204020204" pitchFamily="34" charset="-122"/>
              </a:rPr>
              <a:t>G RAM VM Server</a:t>
            </a:r>
            <a:endParaRPr lang="en-US" sz="2800" dirty="0">
              <a:highlight>
                <a:srgbClr val="FFFF00"/>
              </a:highligh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1493514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AB6F8-D750-AEBB-ADBB-85E6841E2ECD}"/>
              </a:ext>
            </a:extLst>
          </p:cNvPr>
          <p:cNvSpPr>
            <a:spLocks noGrp="1"/>
          </p:cNvSpPr>
          <p:nvPr>
            <p:ph type="title"/>
          </p:nvPr>
        </p:nvSpPr>
        <p:spPr>
          <a:xfrm>
            <a:off x="104503" y="184294"/>
            <a:ext cx="12061471" cy="753197"/>
          </a:xfrm>
        </p:spPr>
        <p:txBody>
          <a:bodyPr>
            <a:noAutofit/>
          </a:bodyPr>
          <a:lstStyle/>
          <a:p>
            <a:r>
              <a:rPr lang="zh-CN" altLang="en-US" sz="3200" b="1" dirty="0">
                <a:highlight>
                  <a:srgbClr val="FFFF00"/>
                </a:highlight>
                <a:latin typeface="微软雅黑" panose="020B0503020204020204" pitchFamily="34" charset="-122"/>
                <a:ea typeface="微软雅黑" panose="020B0503020204020204" pitchFamily="34" charset="-122"/>
              </a:rPr>
              <a:t>压测场景</a:t>
            </a:r>
            <a:r>
              <a:rPr lang="en-US" altLang="zh-CN" sz="3200" b="1" dirty="0">
                <a:highlight>
                  <a:srgbClr val="FFFF00"/>
                </a:highlight>
                <a:latin typeface="微软雅黑" panose="020B0503020204020204" pitchFamily="34" charset="-122"/>
                <a:ea typeface="微软雅黑" panose="020B0503020204020204" pitchFamily="34" charset="-122"/>
              </a:rPr>
              <a:t>1: </a:t>
            </a:r>
            <a:r>
              <a:rPr lang="zh-CN" altLang="en-US" sz="3200" b="1" dirty="0">
                <a:highlight>
                  <a:srgbClr val="FFFF00"/>
                </a:highlight>
                <a:latin typeface="微软雅黑" panose="020B0503020204020204" pitchFamily="34" charset="-122"/>
                <a:ea typeface="微软雅黑" panose="020B0503020204020204" pitchFamily="34" charset="-122"/>
              </a:rPr>
              <a:t>并发</a:t>
            </a:r>
            <a:r>
              <a:rPr lang="en-US" altLang="zh-CN" sz="3200" b="1" dirty="0">
                <a:highlight>
                  <a:srgbClr val="FFFF00"/>
                </a:highlight>
                <a:latin typeface="微软雅黑" panose="020B0503020204020204" pitchFamily="34" charset="-122"/>
                <a:ea typeface="微软雅黑" panose="020B0503020204020204" pitchFamily="34" charset="-122"/>
              </a:rPr>
              <a:t>30</a:t>
            </a:r>
            <a:r>
              <a:rPr lang="zh-CN" altLang="en-US" sz="3200" b="1" dirty="0">
                <a:highlight>
                  <a:srgbClr val="FFFF00"/>
                </a:highlight>
                <a:latin typeface="微软雅黑" panose="020B0503020204020204" pitchFamily="34" charset="-122"/>
                <a:ea typeface="微软雅黑" panose="020B0503020204020204" pitchFamily="34" charset="-122"/>
              </a:rPr>
              <a:t> </a:t>
            </a:r>
            <a:r>
              <a:rPr lang="en-US" altLang="zh-CN" sz="3200" b="1" dirty="0">
                <a:highlight>
                  <a:srgbClr val="FFFF00"/>
                </a:highlight>
                <a:latin typeface="微软雅黑" panose="020B0503020204020204" pitchFamily="34" charset="-122"/>
                <a:ea typeface="微软雅黑" panose="020B0503020204020204" pitchFamily="34" charset="-122"/>
              </a:rPr>
              <a:t>25K:</a:t>
            </a:r>
            <a:r>
              <a:rPr lang="zh-CN" altLang="en-US" sz="3200" b="1" dirty="0">
                <a:highlight>
                  <a:srgbClr val="FFFF00"/>
                </a:highlight>
                <a:latin typeface="微软雅黑" panose="020B0503020204020204" pitchFamily="34" charset="-122"/>
                <a:ea typeface="微软雅黑" panose="020B0503020204020204" pitchFamily="34" charset="-122"/>
              </a:rPr>
              <a:t> </a:t>
            </a:r>
            <a:r>
              <a:rPr lang="en-US" altLang="zh-CN" sz="3200" b="1" dirty="0" err="1">
                <a:highlight>
                  <a:srgbClr val="FFFF00"/>
                </a:highlight>
                <a:latin typeface="微软雅黑" panose="020B0503020204020204" pitchFamily="34" charset="-122"/>
                <a:ea typeface="微软雅黑" panose="020B0503020204020204" pitchFamily="34" charset="-122"/>
              </a:rPr>
              <a:t>PgSQL</a:t>
            </a:r>
            <a:r>
              <a:rPr lang="en-US" altLang="zh-CN" sz="3200" b="1" dirty="0">
                <a:highlight>
                  <a:srgbClr val="FFFF00"/>
                </a:highlight>
                <a:latin typeface="微软雅黑" panose="020B0503020204020204" pitchFamily="34" charset="-122"/>
                <a:ea typeface="微软雅黑" panose="020B0503020204020204" pitchFamily="34" charset="-122"/>
              </a:rPr>
              <a:t> vs </a:t>
            </a:r>
            <a:r>
              <a:rPr lang="en-US" altLang="zh-CN" sz="3200" b="1" dirty="0" err="1">
                <a:highlight>
                  <a:srgbClr val="FFFF00"/>
                </a:highlight>
                <a:latin typeface="微软雅黑" panose="020B0503020204020204" pitchFamily="34" charset="-122"/>
                <a:ea typeface="微软雅黑" panose="020B0503020204020204" pitchFamily="34" charset="-122"/>
              </a:rPr>
              <a:t>RediSearch+FlatIndex</a:t>
            </a:r>
            <a:r>
              <a:rPr lang="en-US" altLang="zh-CN" sz="3200" dirty="0">
                <a:highlight>
                  <a:srgbClr val="FFFF00"/>
                </a:highlight>
                <a:latin typeface="微软雅黑" panose="020B0503020204020204" pitchFamily="34" charset="-122"/>
                <a:ea typeface="微软雅黑" panose="020B0503020204020204" pitchFamily="34" charset="-122"/>
              </a:rPr>
              <a:t> </a:t>
            </a:r>
            <a:endParaRPr lang="en-US" sz="3200" dirty="0">
              <a:highlight>
                <a:srgbClr val="FFFF00"/>
              </a:highlight>
              <a:latin typeface="微软雅黑" panose="020B0503020204020204" pitchFamily="34" charset="-122"/>
              <a:ea typeface="微软雅黑" panose="020B0503020204020204" pitchFamily="34" charset="-122"/>
            </a:endParaRPr>
          </a:p>
        </p:txBody>
      </p:sp>
      <p:pic>
        <p:nvPicPr>
          <p:cNvPr id="5" name="Content Placeholder 4">
            <a:extLst>
              <a:ext uri="{FF2B5EF4-FFF2-40B4-BE49-F238E27FC236}">
                <a16:creationId xmlns:a16="http://schemas.microsoft.com/office/drawing/2014/main" id="{A30EAD5F-64FC-25E5-9869-99539542ADCB}"/>
              </a:ext>
            </a:extLst>
          </p:cNvPr>
          <p:cNvPicPr>
            <a:picLocks noGrp="1" noChangeAspect="1"/>
          </p:cNvPicPr>
          <p:nvPr>
            <p:ph idx="1"/>
          </p:nvPr>
        </p:nvPicPr>
        <p:blipFill>
          <a:blip r:embed="rId2"/>
          <a:stretch>
            <a:fillRect/>
          </a:stretch>
        </p:blipFill>
        <p:spPr>
          <a:xfrm>
            <a:off x="278346" y="1917989"/>
            <a:ext cx="5539307" cy="4351338"/>
          </a:xfrm>
        </p:spPr>
      </p:pic>
      <p:pic>
        <p:nvPicPr>
          <p:cNvPr id="7" name="Picture 6">
            <a:extLst>
              <a:ext uri="{FF2B5EF4-FFF2-40B4-BE49-F238E27FC236}">
                <a16:creationId xmlns:a16="http://schemas.microsoft.com/office/drawing/2014/main" id="{A87ED9EB-A45A-01EB-85D1-83E286DDEBBA}"/>
              </a:ext>
            </a:extLst>
          </p:cNvPr>
          <p:cNvPicPr>
            <a:picLocks noChangeAspect="1"/>
          </p:cNvPicPr>
          <p:nvPr/>
        </p:nvPicPr>
        <p:blipFill>
          <a:blip r:embed="rId3"/>
          <a:stretch>
            <a:fillRect/>
          </a:stretch>
        </p:blipFill>
        <p:spPr>
          <a:xfrm>
            <a:off x="5735782" y="2319818"/>
            <a:ext cx="6430193" cy="3600691"/>
          </a:xfrm>
          <a:prstGeom prst="rect">
            <a:avLst/>
          </a:prstGeom>
        </p:spPr>
      </p:pic>
    </p:spTree>
    <p:extLst>
      <p:ext uri="{BB962C8B-B14F-4D97-AF65-F5344CB8AC3E}">
        <p14:creationId xmlns:p14="http://schemas.microsoft.com/office/powerpoint/2010/main" val="9685643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AB6F8-D750-AEBB-ADBB-85E6841E2ECD}"/>
              </a:ext>
            </a:extLst>
          </p:cNvPr>
          <p:cNvSpPr>
            <a:spLocks noGrp="1"/>
          </p:cNvSpPr>
          <p:nvPr>
            <p:ph type="title"/>
          </p:nvPr>
        </p:nvSpPr>
        <p:spPr>
          <a:xfrm>
            <a:off x="165463" y="365126"/>
            <a:ext cx="11964597" cy="696048"/>
          </a:xfrm>
        </p:spPr>
        <p:txBody>
          <a:bodyPr>
            <a:noAutofit/>
          </a:bodyPr>
          <a:lstStyle/>
          <a:p>
            <a:r>
              <a:rPr lang="zh-CN" altLang="en-US" sz="3200" b="1" dirty="0">
                <a:highlight>
                  <a:srgbClr val="FFFF00"/>
                </a:highlight>
                <a:latin typeface="微软雅黑" panose="020B0503020204020204" pitchFamily="34" charset="-122"/>
                <a:ea typeface="微软雅黑" panose="020B0503020204020204" pitchFamily="34" charset="-122"/>
              </a:rPr>
              <a:t>压测场景</a:t>
            </a:r>
            <a:r>
              <a:rPr lang="en-US" altLang="zh-CN" sz="3200" b="1" dirty="0">
                <a:highlight>
                  <a:srgbClr val="FFFF00"/>
                </a:highlight>
                <a:latin typeface="微软雅黑" panose="020B0503020204020204" pitchFamily="34" charset="-122"/>
                <a:ea typeface="微软雅黑" panose="020B0503020204020204" pitchFamily="34" charset="-122"/>
              </a:rPr>
              <a:t>2: </a:t>
            </a:r>
            <a:r>
              <a:rPr lang="zh-CN" altLang="en-US" sz="3200" b="1" dirty="0">
                <a:highlight>
                  <a:srgbClr val="FFFF00"/>
                </a:highlight>
                <a:latin typeface="微软雅黑" panose="020B0503020204020204" pitchFamily="34" charset="-122"/>
                <a:ea typeface="微软雅黑" panose="020B0503020204020204" pitchFamily="34" charset="-122"/>
              </a:rPr>
              <a:t>并发</a:t>
            </a:r>
            <a:r>
              <a:rPr lang="en-US" altLang="zh-CN" sz="3200" b="1" dirty="0">
                <a:highlight>
                  <a:srgbClr val="FFFF00"/>
                </a:highlight>
                <a:latin typeface="微软雅黑" panose="020B0503020204020204" pitchFamily="34" charset="-122"/>
                <a:ea typeface="微软雅黑" panose="020B0503020204020204" pitchFamily="34" charset="-122"/>
              </a:rPr>
              <a:t>40</a:t>
            </a:r>
            <a:r>
              <a:rPr lang="zh-CN" altLang="en-US" sz="3200" b="1" dirty="0">
                <a:highlight>
                  <a:srgbClr val="FFFF00"/>
                </a:highlight>
                <a:latin typeface="微软雅黑" panose="020B0503020204020204" pitchFamily="34" charset="-122"/>
                <a:ea typeface="微软雅黑" panose="020B0503020204020204" pitchFamily="34" charset="-122"/>
              </a:rPr>
              <a:t> </a:t>
            </a:r>
            <a:r>
              <a:rPr lang="en-US" altLang="zh-CN" sz="3200" b="1" dirty="0">
                <a:highlight>
                  <a:srgbClr val="FFFF00"/>
                </a:highlight>
                <a:latin typeface="微软雅黑" panose="020B0503020204020204" pitchFamily="34" charset="-122"/>
                <a:ea typeface="微软雅黑" panose="020B0503020204020204" pitchFamily="34" charset="-122"/>
              </a:rPr>
              <a:t>25K:</a:t>
            </a:r>
            <a:r>
              <a:rPr lang="zh-CN" altLang="en-US" sz="3200" b="1" dirty="0">
                <a:highlight>
                  <a:srgbClr val="FFFF00"/>
                </a:highlight>
                <a:latin typeface="微软雅黑" panose="020B0503020204020204" pitchFamily="34" charset="-122"/>
                <a:ea typeface="微软雅黑" panose="020B0503020204020204" pitchFamily="34" charset="-122"/>
              </a:rPr>
              <a:t> </a:t>
            </a:r>
            <a:r>
              <a:rPr lang="en-US" altLang="zh-CN" sz="3200" b="1" dirty="0" err="1">
                <a:highlight>
                  <a:srgbClr val="FFFF00"/>
                </a:highlight>
                <a:latin typeface="微软雅黑" panose="020B0503020204020204" pitchFamily="34" charset="-122"/>
                <a:ea typeface="微软雅黑" panose="020B0503020204020204" pitchFamily="34" charset="-122"/>
              </a:rPr>
              <a:t>PgSQL</a:t>
            </a:r>
            <a:r>
              <a:rPr lang="en-US" altLang="zh-CN" sz="3200" b="1" dirty="0">
                <a:highlight>
                  <a:srgbClr val="FFFF00"/>
                </a:highlight>
                <a:latin typeface="微软雅黑" panose="020B0503020204020204" pitchFamily="34" charset="-122"/>
                <a:ea typeface="微软雅黑" panose="020B0503020204020204" pitchFamily="34" charset="-122"/>
              </a:rPr>
              <a:t> vs </a:t>
            </a:r>
            <a:r>
              <a:rPr lang="en-US" altLang="zh-CN" sz="3200" b="1" dirty="0" err="1">
                <a:highlight>
                  <a:srgbClr val="FFFF00"/>
                </a:highlight>
                <a:latin typeface="微软雅黑" panose="020B0503020204020204" pitchFamily="34" charset="-122"/>
                <a:ea typeface="微软雅黑" panose="020B0503020204020204" pitchFamily="34" charset="-122"/>
              </a:rPr>
              <a:t>RediSearch+Flat</a:t>
            </a:r>
            <a:r>
              <a:rPr lang="en-US" altLang="zh-CN" sz="3200" b="1" dirty="0">
                <a:highlight>
                  <a:srgbClr val="FFFF00"/>
                </a:highlight>
                <a:latin typeface="微软雅黑" panose="020B0503020204020204" pitchFamily="34" charset="-122"/>
                <a:ea typeface="微软雅黑" panose="020B0503020204020204" pitchFamily="34" charset="-122"/>
              </a:rPr>
              <a:t> </a:t>
            </a:r>
            <a:r>
              <a:rPr lang="en-US" altLang="zh-CN" sz="3200" b="1" dirty="0" err="1">
                <a:highlight>
                  <a:srgbClr val="FFFF00"/>
                </a:highlight>
                <a:latin typeface="微软雅黑" panose="020B0503020204020204" pitchFamily="34" charset="-122"/>
                <a:ea typeface="微软雅黑" panose="020B0503020204020204" pitchFamily="34" charset="-122"/>
              </a:rPr>
              <a:t>Idx</a:t>
            </a:r>
            <a:r>
              <a:rPr lang="en-US" altLang="zh-CN" sz="3200" dirty="0">
                <a:highlight>
                  <a:srgbClr val="FFFF00"/>
                </a:highlight>
                <a:latin typeface="微软雅黑" panose="020B0503020204020204" pitchFamily="34" charset="-122"/>
                <a:ea typeface="微软雅黑" panose="020B0503020204020204" pitchFamily="34" charset="-122"/>
              </a:rPr>
              <a:t> </a:t>
            </a:r>
            <a:endParaRPr lang="en-US" sz="3200" dirty="0">
              <a:highlight>
                <a:srgbClr val="FFFF00"/>
              </a:highlight>
              <a:latin typeface="微软雅黑" panose="020B0503020204020204" pitchFamily="34" charset="-122"/>
              <a:ea typeface="微软雅黑" panose="020B0503020204020204" pitchFamily="34" charset="-122"/>
            </a:endParaRPr>
          </a:p>
        </p:txBody>
      </p:sp>
      <p:pic>
        <p:nvPicPr>
          <p:cNvPr id="10" name="Picture 9">
            <a:extLst>
              <a:ext uri="{FF2B5EF4-FFF2-40B4-BE49-F238E27FC236}">
                <a16:creationId xmlns:a16="http://schemas.microsoft.com/office/drawing/2014/main" id="{02C8C879-FD80-905A-FC3C-61C7F010AF8D}"/>
              </a:ext>
            </a:extLst>
          </p:cNvPr>
          <p:cNvPicPr>
            <a:picLocks noChangeAspect="1"/>
          </p:cNvPicPr>
          <p:nvPr/>
        </p:nvPicPr>
        <p:blipFill>
          <a:blip r:embed="rId2"/>
          <a:stretch>
            <a:fillRect/>
          </a:stretch>
        </p:blipFill>
        <p:spPr>
          <a:xfrm>
            <a:off x="6286348" y="2900218"/>
            <a:ext cx="5843712" cy="2896609"/>
          </a:xfrm>
          <a:prstGeom prst="rect">
            <a:avLst/>
          </a:prstGeom>
        </p:spPr>
      </p:pic>
      <p:pic>
        <p:nvPicPr>
          <p:cNvPr id="12" name="Picture 11">
            <a:extLst>
              <a:ext uri="{FF2B5EF4-FFF2-40B4-BE49-F238E27FC236}">
                <a16:creationId xmlns:a16="http://schemas.microsoft.com/office/drawing/2014/main" id="{D493C634-4D83-B0E9-E73D-D4C5AAD76A82}"/>
              </a:ext>
            </a:extLst>
          </p:cNvPr>
          <p:cNvPicPr>
            <a:picLocks noChangeAspect="1"/>
          </p:cNvPicPr>
          <p:nvPr/>
        </p:nvPicPr>
        <p:blipFill>
          <a:blip r:embed="rId3"/>
          <a:stretch>
            <a:fillRect/>
          </a:stretch>
        </p:blipFill>
        <p:spPr>
          <a:xfrm>
            <a:off x="0" y="1468582"/>
            <a:ext cx="6213445" cy="5024293"/>
          </a:xfrm>
          <a:prstGeom prst="rect">
            <a:avLst/>
          </a:prstGeom>
        </p:spPr>
      </p:pic>
      <p:sp>
        <p:nvSpPr>
          <p:cNvPr id="13" name="TextBox 12">
            <a:extLst>
              <a:ext uri="{FF2B5EF4-FFF2-40B4-BE49-F238E27FC236}">
                <a16:creationId xmlns:a16="http://schemas.microsoft.com/office/drawing/2014/main" id="{21A7E1C5-1830-BCAE-C7BA-57E70C8F1A70}"/>
              </a:ext>
            </a:extLst>
          </p:cNvPr>
          <p:cNvSpPr txBox="1"/>
          <p:nvPr/>
        </p:nvSpPr>
        <p:spPr>
          <a:xfrm>
            <a:off x="6927273" y="1926121"/>
            <a:ext cx="2844800" cy="369332"/>
          </a:xfrm>
          <a:prstGeom prst="rect">
            <a:avLst/>
          </a:prstGeom>
          <a:noFill/>
        </p:spPr>
        <p:txBody>
          <a:bodyPr wrap="square" rtlCol="0">
            <a:spAutoFit/>
          </a:bodyPr>
          <a:lstStyle/>
          <a:p>
            <a:r>
              <a:rPr lang="en-US" dirty="0">
                <a:solidFill>
                  <a:srgbClr val="FF0000"/>
                </a:solidFill>
                <a:latin typeface="微软雅黑" panose="020B0503020204020204" pitchFamily="34" charset="-122"/>
                <a:ea typeface="微软雅黑" panose="020B0503020204020204" pitchFamily="34" charset="-122"/>
              </a:rPr>
              <a:t>RPS </a:t>
            </a:r>
            <a:r>
              <a:rPr lang="zh-CN" altLang="en-US" dirty="0">
                <a:solidFill>
                  <a:srgbClr val="FF0000"/>
                </a:solidFill>
                <a:latin typeface="微软雅黑" panose="020B0503020204020204" pitchFamily="34" charset="-122"/>
                <a:ea typeface="微软雅黑" panose="020B0503020204020204" pitchFamily="34" charset="-122"/>
              </a:rPr>
              <a:t>同前</a:t>
            </a:r>
            <a:endParaRPr lang="en-US" dirty="0">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9856883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AB6F8-D750-AEBB-ADBB-85E6841E2ECD}"/>
              </a:ext>
            </a:extLst>
          </p:cNvPr>
          <p:cNvSpPr>
            <a:spLocks noGrp="1"/>
          </p:cNvSpPr>
          <p:nvPr>
            <p:ph type="title"/>
          </p:nvPr>
        </p:nvSpPr>
        <p:spPr>
          <a:xfrm>
            <a:off x="0" y="323408"/>
            <a:ext cx="12096206" cy="680494"/>
          </a:xfrm>
        </p:spPr>
        <p:txBody>
          <a:bodyPr>
            <a:normAutofit fontScale="90000"/>
          </a:bodyPr>
          <a:lstStyle/>
          <a:p>
            <a:r>
              <a:rPr lang="zh-CN" altLang="en-US" sz="3200" b="1" dirty="0">
                <a:highlight>
                  <a:srgbClr val="FFFF00"/>
                </a:highlight>
                <a:latin typeface="微软雅黑" panose="020B0503020204020204" pitchFamily="34" charset="-122"/>
                <a:ea typeface="微软雅黑" panose="020B0503020204020204" pitchFamily="34" charset="-122"/>
              </a:rPr>
              <a:t>压测场景</a:t>
            </a:r>
            <a:r>
              <a:rPr lang="en-US" altLang="zh-CN" sz="3200" b="1" dirty="0">
                <a:highlight>
                  <a:srgbClr val="FFFF00"/>
                </a:highlight>
                <a:latin typeface="微软雅黑" panose="020B0503020204020204" pitchFamily="34" charset="-122"/>
                <a:ea typeface="微软雅黑" panose="020B0503020204020204" pitchFamily="34" charset="-122"/>
              </a:rPr>
              <a:t>3: </a:t>
            </a:r>
            <a:r>
              <a:rPr lang="zh-CN" altLang="en-US" sz="3200" b="1" dirty="0">
                <a:highlight>
                  <a:srgbClr val="FFFF00"/>
                </a:highlight>
                <a:latin typeface="微软雅黑" panose="020B0503020204020204" pitchFamily="34" charset="-122"/>
                <a:ea typeface="微软雅黑" panose="020B0503020204020204" pitchFamily="34" charset="-122"/>
              </a:rPr>
              <a:t>并发</a:t>
            </a:r>
            <a:r>
              <a:rPr lang="en-US" altLang="zh-CN" sz="3200" b="1" dirty="0">
                <a:highlight>
                  <a:srgbClr val="FFFF00"/>
                </a:highlight>
                <a:latin typeface="微软雅黑" panose="020B0503020204020204" pitchFamily="34" charset="-122"/>
                <a:ea typeface="微软雅黑" panose="020B0503020204020204" pitchFamily="34" charset="-122"/>
              </a:rPr>
              <a:t>60:</a:t>
            </a:r>
            <a:r>
              <a:rPr lang="zh-CN" altLang="en-US" sz="3200" b="1" dirty="0">
                <a:highlight>
                  <a:srgbClr val="FFFF00"/>
                </a:highlight>
                <a:latin typeface="微软雅黑" panose="020B0503020204020204" pitchFamily="34" charset="-122"/>
                <a:ea typeface="微软雅黑" panose="020B0503020204020204" pitchFamily="34" charset="-122"/>
              </a:rPr>
              <a:t> </a:t>
            </a:r>
            <a:r>
              <a:rPr lang="en-US" altLang="zh-CN" sz="3200" b="1" dirty="0" err="1">
                <a:highlight>
                  <a:srgbClr val="FFFF00"/>
                </a:highlight>
                <a:latin typeface="微软雅黑" panose="020B0503020204020204" pitchFamily="34" charset="-122"/>
                <a:ea typeface="微软雅黑" panose="020B0503020204020204" pitchFamily="34" charset="-122"/>
              </a:rPr>
              <a:t>RediSearch</a:t>
            </a:r>
            <a:r>
              <a:rPr lang="en-US" altLang="zh-CN" sz="3200" b="1" dirty="0">
                <a:highlight>
                  <a:srgbClr val="FFFF00"/>
                </a:highlight>
                <a:latin typeface="微软雅黑" panose="020B0503020204020204" pitchFamily="34" charset="-122"/>
                <a:ea typeface="微软雅黑" panose="020B0503020204020204" pitchFamily="34" charset="-122"/>
              </a:rPr>
              <a:t>: Flat </a:t>
            </a:r>
            <a:r>
              <a:rPr lang="en-US" altLang="zh-CN" sz="3200" b="1" dirty="0" err="1">
                <a:highlight>
                  <a:srgbClr val="FFFF00"/>
                </a:highlight>
                <a:latin typeface="微软雅黑" panose="020B0503020204020204" pitchFamily="34" charset="-122"/>
                <a:ea typeface="微软雅黑" panose="020B0503020204020204" pitchFamily="34" charset="-122"/>
              </a:rPr>
              <a:t>Idx</a:t>
            </a:r>
            <a:r>
              <a:rPr lang="en-US" altLang="zh-CN" sz="3200" dirty="0">
                <a:highlight>
                  <a:srgbClr val="FFFF00"/>
                </a:highlight>
                <a:latin typeface="微软雅黑" panose="020B0503020204020204" pitchFamily="34" charset="-122"/>
                <a:ea typeface="微软雅黑" panose="020B0503020204020204" pitchFamily="34" charset="-122"/>
              </a:rPr>
              <a:t> +25k vs </a:t>
            </a:r>
            <a:r>
              <a:rPr lang="en-US" altLang="zh-CN" sz="3200" b="1" dirty="0">
                <a:highlight>
                  <a:srgbClr val="FFFF00"/>
                </a:highlight>
                <a:latin typeface="微软雅黑" panose="020B0503020204020204" pitchFamily="34" charset="-122"/>
                <a:ea typeface="微软雅黑" panose="020B0503020204020204" pitchFamily="34" charset="-122"/>
              </a:rPr>
              <a:t>HNSW</a:t>
            </a:r>
            <a:r>
              <a:rPr lang="en-US" altLang="zh-CN" sz="3200" dirty="0">
                <a:highlight>
                  <a:srgbClr val="FFFF00"/>
                </a:highlight>
                <a:latin typeface="微软雅黑" panose="020B0503020204020204" pitchFamily="34" charset="-122"/>
                <a:ea typeface="微软雅黑" panose="020B0503020204020204" pitchFamily="34" charset="-122"/>
              </a:rPr>
              <a:t> Idx+225k</a:t>
            </a:r>
            <a:endParaRPr lang="en-US" sz="3200" dirty="0">
              <a:highlight>
                <a:srgbClr val="FFFF00"/>
              </a:highlight>
              <a:latin typeface="微软雅黑" panose="020B0503020204020204" pitchFamily="34" charset="-122"/>
              <a:ea typeface="微软雅黑" panose="020B0503020204020204" pitchFamily="34" charset="-122"/>
            </a:endParaRPr>
          </a:p>
        </p:txBody>
      </p:sp>
      <p:pic>
        <p:nvPicPr>
          <p:cNvPr id="4" name="Picture 3">
            <a:extLst>
              <a:ext uri="{FF2B5EF4-FFF2-40B4-BE49-F238E27FC236}">
                <a16:creationId xmlns:a16="http://schemas.microsoft.com/office/drawing/2014/main" id="{2D93C8C2-BE3C-3539-A219-2B5BFA78CA27}"/>
              </a:ext>
            </a:extLst>
          </p:cNvPr>
          <p:cNvPicPr>
            <a:picLocks noChangeAspect="1"/>
          </p:cNvPicPr>
          <p:nvPr/>
        </p:nvPicPr>
        <p:blipFill>
          <a:blip r:embed="rId2"/>
          <a:stretch>
            <a:fillRect/>
          </a:stretch>
        </p:blipFill>
        <p:spPr>
          <a:xfrm>
            <a:off x="0" y="1459779"/>
            <a:ext cx="5886222" cy="5273530"/>
          </a:xfrm>
          <a:prstGeom prst="rect">
            <a:avLst/>
          </a:prstGeom>
        </p:spPr>
      </p:pic>
      <p:pic>
        <p:nvPicPr>
          <p:cNvPr id="6" name="Picture 5">
            <a:extLst>
              <a:ext uri="{FF2B5EF4-FFF2-40B4-BE49-F238E27FC236}">
                <a16:creationId xmlns:a16="http://schemas.microsoft.com/office/drawing/2014/main" id="{BACA465B-BDFA-AD08-2A77-73DFAB471E3C}"/>
              </a:ext>
            </a:extLst>
          </p:cNvPr>
          <p:cNvPicPr>
            <a:picLocks noChangeAspect="1"/>
          </p:cNvPicPr>
          <p:nvPr/>
        </p:nvPicPr>
        <p:blipFill>
          <a:blip r:embed="rId3"/>
          <a:stretch>
            <a:fillRect/>
          </a:stretch>
        </p:blipFill>
        <p:spPr>
          <a:xfrm>
            <a:off x="5767412" y="2785341"/>
            <a:ext cx="6424587" cy="3492091"/>
          </a:xfrm>
          <a:prstGeom prst="rect">
            <a:avLst/>
          </a:prstGeom>
        </p:spPr>
      </p:pic>
    </p:spTree>
    <p:extLst>
      <p:ext uri="{BB962C8B-B14F-4D97-AF65-F5344CB8AC3E}">
        <p14:creationId xmlns:p14="http://schemas.microsoft.com/office/powerpoint/2010/main" val="33999761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AB6F8-D750-AEBB-ADBB-85E6841E2ECD}"/>
              </a:ext>
            </a:extLst>
          </p:cNvPr>
          <p:cNvSpPr>
            <a:spLocks noGrp="1"/>
          </p:cNvSpPr>
          <p:nvPr>
            <p:ph type="title"/>
          </p:nvPr>
        </p:nvSpPr>
        <p:spPr>
          <a:xfrm>
            <a:off x="838200" y="365125"/>
            <a:ext cx="10515600" cy="697321"/>
          </a:xfrm>
        </p:spPr>
        <p:txBody>
          <a:bodyPr>
            <a:normAutofit/>
          </a:bodyPr>
          <a:lstStyle/>
          <a:p>
            <a:r>
              <a:rPr lang="zh-CN" altLang="en-US" sz="3200" b="1" dirty="0">
                <a:latin typeface="微软雅黑" panose="020B0503020204020204" pitchFamily="34" charset="-122"/>
                <a:ea typeface="微软雅黑" panose="020B0503020204020204" pitchFamily="34" charset="-122"/>
              </a:rPr>
              <a:t>压测场景</a:t>
            </a:r>
            <a:r>
              <a:rPr lang="en-US" altLang="zh-CN" sz="3200" b="1" dirty="0">
                <a:latin typeface="微软雅黑" panose="020B0503020204020204" pitchFamily="34" charset="-122"/>
                <a:ea typeface="微软雅黑" panose="020B0503020204020204" pitchFamily="34" charset="-122"/>
              </a:rPr>
              <a:t>4: </a:t>
            </a:r>
            <a:r>
              <a:rPr lang="zh-CN" altLang="en-US" sz="3200" b="1" dirty="0">
                <a:latin typeface="微软雅黑" panose="020B0503020204020204" pitchFamily="34" charset="-122"/>
                <a:ea typeface="微软雅黑" panose="020B0503020204020204" pitchFamily="34" charset="-122"/>
              </a:rPr>
              <a:t>并发</a:t>
            </a:r>
            <a:r>
              <a:rPr lang="en-US" altLang="zh-CN" sz="3200" b="1" dirty="0">
                <a:latin typeface="微软雅黑" panose="020B0503020204020204" pitchFamily="34" charset="-122"/>
                <a:ea typeface="微软雅黑" panose="020B0503020204020204" pitchFamily="34" charset="-122"/>
              </a:rPr>
              <a:t>25:</a:t>
            </a:r>
            <a:r>
              <a:rPr lang="zh-CN" altLang="en-US" sz="3200" b="1" dirty="0">
                <a:latin typeface="微软雅黑" panose="020B0503020204020204" pitchFamily="34" charset="-122"/>
                <a:ea typeface="微软雅黑" panose="020B0503020204020204" pitchFamily="34" charset="-122"/>
              </a:rPr>
              <a:t> </a:t>
            </a:r>
            <a:r>
              <a:rPr lang="en-US" altLang="zh-CN" sz="3200" b="1" dirty="0" err="1">
                <a:latin typeface="微软雅黑" panose="020B0503020204020204" pitchFamily="34" charset="-122"/>
                <a:ea typeface="微软雅黑" panose="020B0503020204020204" pitchFamily="34" charset="-122"/>
              </a:rPr>
              <a:t>Redis+HNSW</a:t>
            </a:r>
            <a:r>
              <a:rPr lang="en-US" altLang="zh-CN" sz="3200" b="1" dirty="0">
                <a:latin typeface="微软雅黑" panose="020B0503020204020204" pitchFamily="34" charset="-122"/>
                <a:ea typeface="微软雅黑" panose="020B0503020204020204" pitchFamily="34" charset="-122"/>
              </a:rPr>
              <a:t> +225k</a:t>
            </a:r>
            <a:endParaRPr lang="en-US" sz="3200" b="1" dirty="0">
              <a:latin typeface="微软雅黑" panose="020B0503020204020204" pitchFamily="34" charset="-122"/>
              <a:ea typeface="微软雅黑" panose="020B0503020204020204" pitchFamily="34" charset="-122"/>
            </a:endParaRPr>
          </a:p>
        </p:txBody>
      </p:sp>
      <p:pic>
        <p:nvPicPr>
          <p:cNvPr id="5" name="Picture 4">
            <a:extLst>
              <a:ext uri="{FF2B5EF4-FFF2-40B4-BE49-F238E27FC236}">
                <a16:creationId xmlns:a16="http://schemas.microsoft.com/office/drawing/2014/main" id="{4FFC9DF8-529D-1CBE-EBFE-102EC9B5706D}"/>
              </a:ext>
            </a:extLst>
          </p:cNvPr>
          <p:cNvPicPr>
            <a:picLocks noChangeAspect="1"/>
          </p:cNvPicPr>
          <p:nvPr/>
        </p:nvPicPr>
        <p:blipFill>
          <a:blip r:embed="rId2"/>
          <a:stretch>
            <a:fillRect/>
          </a:stretch>
        </p:blipFill>
        <p:spPr>
          <a:xfrm>
            <a:off x="0" y="1690688"/>
            <a:ext cx="6409127" cy="4586744"/>
          </a:xfrm>
          <a:prstGeom prst="rect">
            <a:avLst/>
          </a:prstGeom>
        </p:spPr>
      </p:pic>
      <p:pic>
        <p:nvPicPr>
          <p:cNvPr id="8" name="Picture 7">
            <a:extLst>
              <a:ext uri="{FF2B5EF4-FFF2-40B4-BE49-F238E27FC236}">
                <a16:creationId xmlns:a16="http://schemas.microsoft.com/office/drawing/2014/main" id="{008E1EA5-8F84-F4F1-464D-5D74C80F43A4}"/>
              </a:ext>
            </a:extLst>
          </p:cNvPr>
          <p:cNvPicPr>
            <a:picLocks noChangeAspect="1"/>
          </p:cNvPicPr>
          <p:nvPr/>
        </p:nvPicPr>
        <p:blipFill>
          <a:blip r:embed="rId3"/>
          <a:stretch>
            <a:fillRect/>
          </a:stretch>
        </p:blipFill>
        <p:spPr>
          <a:xfrm>
            <a:off x="6409126" y="3092030"/>
            <a:ext cx="5782873" cy="2476305"/>
          </a:xfrm>
          <a:prstGeom prst="rect">
            <a:avLst/>
          </a:prstGeom>
        </p:spPr>
      </p:pic>
    </p:spTree>
    <p:extLst>
      <p:ext uri="{BB962C8B-B14F-4D97-AF65-F5344CB8AC3E}">
        <p14:creationId xmlns:p14="http://schemas.microsoft.com/office/powerpoint/2010/main" val="25275105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AB6F8-D750-AEBB-ADBB-85E6841E2ECD}"/>
              </a:ext>
            </a:extLst>
          </p:cNvPr>
          <p:cNvSpPr>
            <a:spLocks noGrp="1"/>
          </p:cNvSpPr>
          <p:nvPr>
            <p:ph type="title"/>
          </p:nvPr>
        </p:nvSpPr>
        <p:spPr>
          <a:xfrm>
            <a:off x="0" y="609600"/>
            <a:ext cx="9910354" cy="592183"/>
          </a:xfrm>
        </p:spPr>
        <p:txBody>
          <a:bodyPr>
            <a:normAutofit/>
          </a:bodyPr>
          <a:lstStyle/>
          <a:p>
            <a:r>
              <a:rPr lang="zh-CN" altLang="en-US" sz="3200" b="1" dirty="0">
                <a:latin typeface="微软雅黑" panose="020B0503020204020204" pitchFamily="34" charset="-122"/>
                <a:ea typeface="微软雅黑" panose="020B0503020204020204" pitchFamily="34" charset="-122"/>
              </a:rPr>
              <a:t>压测场景</a:t>
            </a:r>
            <a:r>
              <a:rPr lang="en-US" altLang="zh-CN" sz="3200" b="1" dirty="0">
                <a:latin typeface="微软雅黑" panose="020B0503020204020204" pitchFamily="34" charset="-122"/>
                <a:ea typeface="微软雅黑" panose="020B0503020204020204" pitchFamily="34" charset="-122"/>
              </a:rPr>
              <a:t>5: </a:t>
            </a:r>
            <a:r>
              <a:rPr lang="zh-CN" altLang="en-US" sz="3200" b="1" dirty="0">
                <a:latin typeface="微软雅黑" panose="020B0503020204020204" pitchFamily="34" charset="-122"/>
                <a:ea typeface="微软雅黑" panose="020B0503020204020204" pitchFamily="34" charset="-122"/>
              </a:rPr>
              <a:t>并发</a:t>
            </a:r>
            <a:r>
              <a:rPr lang="en-US" altLang="zh-CN" sz="3200" b="1" dirty="0">
                <a:latin typeface="微软雅黑" panose="020B0503020204020204" pitchFamily="34" charset="-122"/>
                <a:ea typeface="微软雅黑" panose="020B0503020204020204" pitchFamily="34" charset="-122"/>
              </a:rPr>
              <a:t>25:</a:t>
            </a:r>
            <a:r>
              <a:rPr lang="zh-CN" altLang="en-US" sz="3200" b="1" dirty="0">
                <a:latin typeface="微软雅黑" panose="020B0503020204020204" pitchFamily="34" charset="-122"/>
                <a:ea typeface="微软雅黑" panose="020B0503020204020204" pitchFamily="34" charset="-122"/>
              </a:rPr>
              <a:t> </a:t>
            </a:r>
            <a:r>
              <a:rPr lang="en-US" altLang="zh-CN" sz="3200" b="1" dirty="0" err="1">
                <a:latin typeface="微软雅黑" panose="020B0503020204020204" pitchFamily="34" charset="-122"/>
                <a:ea typeface="微软雅黑" panose="020B0503020204020204" pitchFamily="34" charset="-122"/>
              </a:rPr>
              <a:t>PgSQL</a:t>
            </a:r>
            <a:r>
              <a:rPr lang="en-US" altLang="zh-CN" sz="3200" b="1" dirty="0">
                <a:latin typeface="微软雅黑" panose="020B0503020204020204" pitchFamily="34" charset="-122"/>
                <a:ea typeface="微软雅黑" panose="020B0503020204020204" pitchFamily="34" charset="-122"/>
              </a:rPr>
              <a:t> + </a:t>
            </a:r>
            <a:r>
              <a:rPr lang="en-US" altLang="zh-CN" sz="3200" b="1" dirty="0" err="1">
                <a:latin typeface="微软雅黑" panose="020B0503020204020204" pitchFamily="34" charset="-122"/>
                <a:ea typeface="微软雅黑" panose="020B0503020204020204" pitchFamily="34" charset="-122"/>
              </a:rPr>
              <a:t>ivfflatCosine</a:t>
            </a:r>
            <a:r>
              <a:rPr lang="en-US" altLang="zh-CN" sz="3200" b="1" dirty="0">
                <a:latin typeface="微软雅黑" panose="020B0503020204020204" pitchFamily="34" charset="-122"/>
                <a:ea typeface="微软雅黑" panose="020B0503020204020204" pitchFamily="34" charset="-122"/>
              </a:rPr>
              <a:t> +11w</a:t>
            </a:r>
            <a:endParaRPr lang="en-US" sz="3200" b="1" dirty="0">
              <a:latin typeface="微软雅黑" panose="020B0503020204020204" pitchFamily="34" charset="-122"/>
              <a:ea typeface="微软雅黑" panose="020B0503020204020204" pitchFamily="34" charset="-122"/>
            </a:endParaRPr>
          </a:p>
        </p:txBody>
      </p:sp>
      <p:pic>
        <p:nvPicPr>
          <p:cNvPr id="8" name="Picture 7">
            <a:extLst>
              <a:ext uri="{FF2B5EF4-FFF2-40B4-BE49-F238E27FC236}">
                <a16:creationId xmlns:a16="http://schemas.microsoft.com/office/drawing/2014/main" id="{008E1EA5-8F84-F4F1-464D-5D74C80F43A4}"/>
              </a:ext>
            </a:extLst>
          </p:cNvPr>
          <p:cNvPicPr>
            <a:picLocks noChangeAspect="1"/>
          </p:cNvPicPr>
          <p:nvPr/>
        </p:nvPicPr>
        <p:blipFill>
          <a:blip r:embed="rId2"/>
          <a:stretch>
            <a:fillRect/>
          </a:stretch>
        </p:blipFill>
        <p:spPr>
          <a:xfrm>
            <a:off x="6409126" y="3092030"/>
            <a:ext cx="5782873" cy="2476305"/>
          </a:xfrm>
          <a:prstGeom prst="rect">
            <a:avLst/>
          </a:prstGeom>
        </p:spPr>
      </p:pic>
      <p:pic>
        <p:nvPicPr>
          <p:cNvPr id="4" name="Picture 3">
            <a:extLst>
              <a:ext uri="{FF2B5EF4-FFF2-40B4-BE49-F238E27FC236}">
                <a16:creationId xmlns:a16="http://schemas.microsoft.com/office/drawing/2014/main" id="{682B0B1C-CFFF-B7BA-66F0-83E659FE27EC}"/>
              </a:ext>
            </a:extLst>
          </p:cNvPr>
          <p:cNvPicPr>
            <a:picLocks noChangeAspect="1"/>
          </p:cNvPicPr>
          <p:nvPr/>
        </p:nvPicPr>
        <p:blipFill>
          <a:blip r:embed="rId3"/>
          <a:stretch>
            <a:fillRect/>
          </a:stretch>
        </p:blipFill>
        <p:spPr>
          <a:xfrm>
            <a:off x="0" y="1808459"/>
            <a:ext cx="6378323" cy="4352195"/>
          </a:xfrm>
          <a:prstGeom prst="rect">
            <a:avLst/>
          </a:prstGeom>
        </p:spPr>
      </p:pic>
    </p:spTree>
    <p:extLst>
      <p:ext uri="{BB962C8B-B14F-4D97-AF65-F5344CB8AC3E}">
        <p14:creationId xmlns:p14="http://schemas.microsoft.com/office/powerpoint/2010/main" val="41534061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353B0E-86E9-879C-4CD0-AACEC742450E}"/>
              </a:ext>
            </a:extLst>
          </p:cNvPr>
          <p:cNvSpPr>
            <a:spLocks noGrp="1"/>
          </p:cNvSpPr>
          <p:nvPr>
            <p:ph type="title"/>
          </p:nvPr>
        </p:nvSpPr>
        <p:spPr/>
        <p:txBody>
          <a:bodyPr/>
          <a:lstStyle/>
          <a:p>
            <a:r>
              <a:rPr lang="zh-CN" altLang="en-US" b="1" dirty="0">
                <a:latin typeface="微软雅黑" panose="020B0503020204020204" pitchFamily="34" charset="-122"/>
                <a:ea typeface="微软雅黑" panose="020B0503020204020204" pitchFamily="34" charset="-122"/>
              </a:rPr>
              <a:t>性能监控 </a:t>
            </a:r>
            <a:r>
              <a:rPr lang="en-US" altLang="zh-CN" b="1" dirty="0">
                <a:latin typeface="微软雅黑" panose="020B0503020204020204" pitchFamily="34" charset="-122"/>
                <a:ea typeface="微软雅黑" panose="020B0503020204020204" pitchFamily="34" charset="-122"/>
              </a:rPr>
              <a:t>APM</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5155C750-496F-B30E-EC47-D011D5A5C0D5}"/>
              </a:ext>
            </a:extLst>
          </p:cNvPr>
          <p:cNvSpPr>
            <a:spLocks noGrp="1"/>
          </p:cNvSpPr>
          <p:nvPr>
            <p:ph idx="1"/>
          </p:nvPr>
        </p:nvSpPr>
        <p:spPr/>
        <p:txBody>
          <a:bodyPr>
            <a:normAutofit fontScale="85000" lnSpcReduction="20000"/>
          </a:bodyPr>
          <a:lstStyle/>
          <a:p>
            <a:r>
              <a:rPr lang="zh-CN" altLang="en-US" dirty="0">
                <a:latin typeface="微软雅黑" panose="020B0503020204020204" pitchFamily="34" charset="-122"/>
                <a:ea typeface="微软雅黑" panose="020B0503020204020204" pitchFamily="34" charset="-122"/>
              </a:rPr>
              <a:t>三高监控</a:t>
            </a:r>
            <a:endParaRPr lang="en-US" altLang="zh-CN" dirty="0">
              <a:latin typeface="微软雅黑" panose="020B0503020204020204" pitchFamily="34" charset="-122"/>
              <a:ea typeface="微软雅黑" panose="020B0503020204020204" pitchFamily="34" charset="-122"/>
            </a:endParaRPr>
          </a:p>
          <a:p>
            <a:pPr lvl="1"/>
            <a:r>
              <a:rPr lang="en-US" altLang="zh-CN" dirty="0">
                <a:latin typeface="微软雅黑" panose="020B0503020204020204" pitchFamily="34" charset="-122"/>
                <a:ea typeface="微软雅黑" panose="020B0503020204020204" pitchFamily="34" charset="-122"/>
              </a:rPr>
              <a:t>CPU</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MEM</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DISK IO</a:t>
            </a:r>
          </a:p>
          <a:p>
            <a:r>
              <a:rPr lang="en-US" altLang="zh-CN" dirty="0">
                <a:latin typeface="微软雅黑" panose="020B0503020204020204" pitchFamily="34" charset="-122"/>
                <a:ea typeface="微软雅黑" panose="020B0503020204020204" pitchFamily="34" charset="-122"/>
              </a:rPr>
              <a:t>Windows</a:t>
            </a:r>
          </a:p>
          <a:p>
            <a:pPr lvl="1"/>
            <a:r>
              <a:rPr lang="zh-CN" altLang="en-US" dirty="0">
                <a:latin typeface="微软雅黑" panose="020B0503020204020204" pitchFamily="34" charset="-122"/>
                <a:ea typeface="微软雅黑" panose="020B0503020204020204" pitchFamily="34" charset="-122"/>
              </a:rPr>
              <a:t>性能计数器</a:t>
            </a:r>
            <a:endParaRPr lang="en-US" altLang="zh-CN" dirty="0">
              <a:latin typeface="微软雅黑" panose="020B0503020204020204" pitchFamily="34" charset="-122"/>
              <a:ea typeface="微软雅黑" panose="020B0503020204020204" pitchFamily="34" charset="-122"/>
            </a:endParaRPr>
          </a:p>
          <a:p>
            <a:pPr lvl="1"/>
            <a:r>
              <a:rPr lang="en-US" altLang="zh-CN" dirty="0" err="1">
                <a:latin typeface="微软雅黑" panose="020B0503020204020204" pitchFamily="34" charset="-122"/>
                <a:ea typeface="微软雅黑" panose="020B0503020204020204" pitchFamily="34" charset="-122"/>
              </a:rPr>
              <a:t>PerformanceMonitor</a:t>
            </a:r>
            <a:r>
              <a:rPr lang="en-US" altLang="zh-CN" dirty="0">
                <a:latin typeface="微软雅黑" panose="020B0503020204020204" pitchFamily="34" charset="-122"/>
                <a:ea typeface="微软雅黑" panose="020B0503020204020204" pitchFamily="34" charset="-122"/>
              </a:rPr>
              <a:t> Log</a:t>
            </a:r>
          </a:p>
          <a:p>
            <a:r>
              <a:rPr lang="en-US" altLang="zh-CN" dirty="0">
                <a:latin typeface="微软雅黑" panose="020B0503020204020204" pitchFamily="34" charset="-122"/>
                <a:ea typeface="微软雅黑" panose="020B0503020204020204" pitchFamily="34" charset="-122"/>
              </a:rPr>
              <a:t>Linux</a:t>
            </a:r>
          </a:p>
          <a:p>
            <a:pPr lvl="1"/>
            <a:r>
              <a:rPr lang="en-US" altLang="zh-CN" dirty="0">
                <a:latin typeface="微软雅黑" panose="020B0503020204020204" pitchFamily="34" charset="-122"/>
                <a:ea typeface="微软雅黑" panose="020B0503020204020204" pitchFamily="34" charset="-122"/>
              </a:rPr>
              <a:t>Top/</a:t>
            </a:r>
            <a:r>
              <a:rPr lang="en-US" altLang="zh-CN" dirty="0" err="1">
                <a:latin typeface="微软雅黑" panose="020B0503020204020204" pitchFamily="34" charset="-122"/>
                <a:ea typeface="微软雅黑" panose="020B0503020204020204" pitchFamily="34" charset="-122"/>
              </a:rPr>
              <a:t>htop</a:t>
            </a:r>
            <a:r>
              <a:rPr lang="en-US" altLang="zh-CN" dirty="0">
                <a:latin typeface="微软雅黑" panose="020B0503020204020204" pitchFamily="34" charset="-122"/>
                <a:ea typeface="微软雅黑" panose="020B0503020204020204" pitchFamily="34" charset="-122"/>
              </a:rPr>
              <a:t>/free/docker stats</a:t>
            </a:r>
            <a:endParaRPr lang="en-US"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日志：</a:t>
            </a:r>
            <a:r>
              <a:rPr lang="en-US" altLang="zh-CN" dirty="0">
                <a:latin typeface="微软雅黑" panose="020B0503020204020204" pitchFamily="34" charset="-122"/>
                <a:ea typeface="微软雅黑" panose="020B0503020204020204" pitchFamily="34" charset="-122"/>
              </a:rPr>
              <a:t>ELK</a:t>
            </a:r>
            <a:endParaRPr lang="en-US"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自主研发接口供</a:t>
            </a:r>
            <a:r>
              <a:rPr lang="en-US" altLang="zh-CN" dirty="0">
                <a:latin typeface="微软雅黑" panose="020B0503020204020204" pitchFamily="34" charset="-122"/>
                <a:ea typeface="微软雅黑" panose="020B0503020204020204" pitchFamily="34" charset="-122"/>
              </a:rPr>
              <a:t>APM</a:t>
            </a:r>
            <a:r>
              <a:rPr lang="zh-CN" altLang="en-US" dirty="0">
                <a:latin typeface="微软雅黑" panose="020B0503020204020204" pitchFamily="34" charset="-122"/>
                <a:ea typeface="微软雅黑" panose="020B0503020204020204" pitchFamily="34" charset="-122"/>
              </a:rPr>
              <a:t>采集或监控</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进程的内存使用量</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进程的</a:t>
            </a:r>
            <a:r>
              <a:rPr lang="en-US" altLang="zh-CN" dirty="0">
                <a:latin typeface="微软雅黑" panose="020B0503020204020204" pitchFamily="34" charset="-122"/>
                <a:ea typeface="微软雅黑" panose="020B0503020204020204" pitchFamily="34" charset="-122"/>
              </a:rPr>
              <a:t>CPU</a:t>
            </a:r>
            <a:r>
              <a:rPr lang="zh-CN" altLang="en-US" dirty="0">
                <a:latin typeface="微软雅黑" panose="020B0503020204020204" pitchFamily="34" charset="-122"/>
                <a:ea typeface="微软雅黑" panose="020B0503020204020204" pitchFamily="34" charset="-122"/>
              </a:rPr>
              <a:t>累计计算时间</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无总体占用率</a:t>
            </a:r>
            <a:endParaRPr lang="en-US" altLang="zh-CN" dirty="0">
              <a:latin typeface="微软雅黑" panose="020B0503020204020204" pitchFamily="34" charset="-122"/>
              <a:ea typeface="微软雅黑" panose="020B0503020204020204" pitchFamily="34" charset="-122"/>
            </a:endParaRPr>
          </a:p>
          <a:p>
            <a:pPr lvl="1"/>
            <a:r>
              <a:rPr lang="en-US" altLang="zh-CN" dirty="0">
                <a:latin typeface="微软雅黑" panose="020B0503020204020204" pitchFamily="34" charset="-122"/>
                <a:ea typeface="微软雅黑" panose="020B0503020204020204" pitchFamily="34" charset="-122"/>
              </a:rPr>
              <a:t>Linux Disk IO ???</a:t>
            </a:r>
            <a:endParaRPr lang="en-US" dirty="0">
              <a:latin typeface="微软雅黑" panose="020B0503020204020204" pitchFamily="34" charset="-122"/>
              <a:ea typeface="微软雅黑" panose="020B0503020204020204" pitchFamily="34" charset="-122"/>
            </a:endParaRPr>
          </a:p>
        </p:txBody>
      </p:sp>
      <p:pic>
        <p:nvPicPr>
          <p:cNvPr id="7" name="Picture 6">
            <a:extLst>
              <a:ext uri="{FF2B5EF4-FFF2-40B4-BE49-F238E27FC236}">
                <a16:creationId xmlns:a16="http://schemas.microsoft.com/office/drawing/2014/main" id="{1E5B30F5-509E-2522-D8DD-3BF032E7FE4D}"/>
              </a:ext>
            </a:extLst>
          </p:cNvPr>
          <p:cNvPicPr>
            <a:picLocks noChangeAspect="1"/>
          </p:cNvPicPr>
          <p:nvPr/>
        </p:nvPicPr>
        <p:blipFill>
          <a:blip r:embed="rId2"/>
          <a:stretch>
            <a:fillRect/>
          </a:stretch>
        </p:blipFill>
        <p:spPr>
          <a:xfrm>
            <a:off x="5893686" y="1825624"/>
            <a:ext cx="6322342" cy="3863975"/>
          </a:xfrm>
          <a:prstGeom prst="rect">
            <a:avLst/>
          </a:prstGeom>
        </p:spPr>
      </p:pic>
    </p:spTree>
    <p:extLst>
      <p:ext uri="{BB962C8B-B14F-4D97-AF65-F5344CB8AC3E}">
        <p14:creationId xmlns:p14="http://schemas.microsoft.com/office/powerpoint/2010/main" val="42585755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B3AF2-3922-0EF9-E903-E4315B286D64}"/>
              </a:ext>
            </a:extLst>
          </p:cNvPr>
          <p:cNvSpPr>
            <a:spLocks noGrp="1"/>
          </p:cNvSpPr>
          <p:nvPr>
            <p:ph type="title"/>
          </p:nvPr>
        </p:nvSpPr>
        <p:spPr/>
        <p:txBody>
          <a:bodyPr/>
          <a:lstStyle/>
          <a:p>
            <a:r>
              <a:rPr lang="zh-CN" altLang="en-US" b="1" dirty="0">
                <a:latin typeface="微软雅黑" panose="020B0503020204020204" pitchFamily="34" charset="-122"/>
                <a:ea typeface="微软雅黑" panose="020B0503020204020204" pitchFamily="34" charset="-122"/>
              </a:rPr>
              <a:t>向量基本概念</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200F8F38-956C-EC27-75A1-87AEA4AF210A}"/>
              </a:ext>
            </a:extLst>
          </p:cNvPr>
          <p:cNvSpPr>
            <a:spLocks noGrp="1"/>
          </p:cNvSpPr>
          <p:nvPr>
            <p:ph idx="1"/>
          </p:nvPr>
        </p:nvSpPr>
        <p:spPr>
          <a:xfrm>
            <a:off x="838200" y="1477281"/>
            <a:ext cx="10515600" cy="5088981"/>
          </a:xfrm>
        </p:spPr>
        <p:txBody>
          <a:bodyPr>
            <a:normAutofit lnSpcReduction="10000"/>
          </a:bodyPr>
          <a:lstStyle/>
          <a:p>
            <a:r>
              <a:rPr lang="zh-CN" altLang="en-US" dirty="0">
                <a:latin typeface="微软雅黑" panose="020B0503020204020204" pitchFamily="34" charset="-122"/>
                <a:ea typeface="微软雅黑" panose="020B0503020204020204" pitchFamily="34" charset="-122"/>
              </a:rPr>
              <a:t>两向量关系</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余弦相似度</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夹角余弦值</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区间</a:t>
            </a:r>
            <a:r>
              <a:rPr lang="en-US" altLang="zh-CN" dirty="0">
                <a:latin typeface="微软雅黑" panose="020B0503020204020204" pitchFamily="34" charset="-122"/>
                <a:ea typeface="微软雅黑" panose="020B0503020204020204" pitchFamily="34" charset="-122"/>
              </a:rPr>
              <a:t>: [-1, 1]</a:t>
            </a:r>
          </a:p>
          <a:p>
            <a:pPr lvl="3"/>
            <a:r>
              <a:rPr lang="zh-CN" altLang="en-US" dirty="0">
                <a:latin typeface="微软雅黑" panose="020B0503020204020204" pitchFamily="34" charset="-122"/>
                <a:ea typeface="微软雅黑" panose="020B0503020204020204" pitchFamily="34" charset="-122"/>
              </a:rPr>
              <a:t>夹角 </a:t>
            </a:r>
            <a:r>
              <a:rPr lang="en-US" altLang="zh-CN" dirty="0">
                <a:latin typeface="微软雅黑" panose="020B0503020204020204" pitchFamily="34" charset="-122"/>
                <a:ea typeface="微软雅黑" panose="020B0503020204020204" pitchFamily="34" charset="-122"/>
              </a:rPr>
              <a:t>0 </a:t>
            </a:r>
            <a:r>
              <a:rPr lang="zh-CN" altLang="en-US" dirty="0">
                <a:latin typeface="微软雅黑" panose="020B0503020204020204" pitchFamily="34" charset="-122"/>
                <a:ea typeface="微软雅黑" panose="020B0503020204020204" pitchFamily="34" charset="-122"/>
              </a:rPr>
              <a:t>度</a:t>
            </a:r>
            <a:r>
              <a:rPr lang="en-US" altLang="zh-CN" dirty="0">
                <a:latin typeface="微软雅黑" panose="020B0503020204020204" pitchFamily="34" charset="-122"/>
                <a:ea typeface="微软雅黑" panose="020B0503020204020204" pitchFamily="34" charset="-122"/>
              </a:rPr>
              <a:t>		, </a:t>
            </a:r>
            <a:r>
              <a:rPr lang="zh-CN" altLang="en-US" dirty="0">
                <a:latin typeface="微软雅黑" panose="020B0503020204020204" pitchFamily="34" charset="-122"/>
                <a:ea typeface="微软雅黑" panose="020B0503020204020204" pitchFamily="34" charset="-122"/>
              </a:rPr>
              <a:t>余弦值为</a:t>
            </a:r>
            <a:r>
              <a:rPr lang="en-US" altLang="zh-CN" dirty="0">
                <a:latin typeface="微软雅黑" panose="020B0503020204020204" pitchFamily="34" charset="-122"/>
                <a:ea typeface="微软雅黑" panose="020B0503020204020204" pitchFamily="34" charset="-122"/>
              </a:rPr>
              <a:t>:	1	,</a:t>
            </a:r>
            <a:r>
              <a:rPr lang="zh-CN" altLang="en-US" dirty="0">
                <a:latin typeface="微软雅黑" panose="020B0503020204020204" pitchFamily="34" charset="-122"/>
                <a:ea typeface="微软雅黑" panose="020B0503020204020204" pitchFamily="34" charset="-122"/>
              </a:rPr>
              <a:t> 代表语义完全相关</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方向一致</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（性别男 </a:t>
            </a:r>
            <a:r>
              <a:rPr lang="en-US" b="0" i="0" dirty="0">
                <a:solidFill>
                  <a:srgbClr val="4D4D4D"/>
                </a:solidFill>
                <a:effectLst/>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爱好女）</a:t>
            </a:r>
            <a:endParaRPr lang="en-US" altLang="zh-CN" dirty="0">
              <a:latin typeface="微软雅黑" panose="020B0503020204020204" pitchFamily="34" charset="-122"/>
              <a:ea typeface="微软雅黑" panose="020B0503020204020204" pitchFamily="34" charset="-122"/>
            </a:endParaRPr>
          </a:p>
          <a:p>
            <a:pPr lvl="3"/>
            <a:r>
              <a:rPr lang="zh-CN" altLang="en-US" dirty="0">
                <a:latin typeface="微软雅黑" panose="020B0503020204020204" pitchFamily="34" charset="-122"/>
                <a:ea typeface="微软雅黑" panose="020B0503020204020204" pitchFamily="34" charset="-122"/>
              </a:rPr>
              <a:t>夹角 </a:t>
            </a:r>
            <a:r>
              <a:rPr lang="en-US" altLang="zh-CN" dirty="0">
                <a:latin typeface="微软雅黑" panose="020B0503020204020204" pitchFamily="34" charset="-122"/>
                <a:ea typeface="微软雅黑" panose="020B0503020204020204" pitchFamily="34" charset="-122"/>
              </a:rPr>
              <a:t>90 </a:t>
            </a:r>
            <a:r>
              <a:rPr lang="zh-CN" altLang="en-US" dirty="0">
                <a:latin typeface="微软雅黑" panose="020B0503020204020204" pitchFamily="34" charset="-122"/>
                <a:ea typeface="微软雅黑" panose="020B0503020204020204" pitchFamily="34" charset="-122"/>
              </a:rPr>
              <a:t>度</a:t>
            </a:r>
            <a:r>
              <a:rPr lang="en-US" altLang="zh-CN" dirty="0">
                <a:latin typeface="微软雅黑" panose="020B0503020204020204" pitchFamily="34" charset="-122"/>
                <a:ea typeface="微软雅黑" panose="020B0503020204020204" pitchFamily="34" charset="-122"/>
              </a:rPr>
              <a:t>	, </a:t>
            </a:r>
            <a:r>
              <a:rPr lang="zh-CN" altLang="en-US" dirty="0">
                <a:latin typeface="微软雅黑" panose="020B0503020204020204" pitchFamily="34" charset="-122"/>
                <a:ea typeface="微软雅黑" panose="020B0503020204020204" pitchFamily="34" charset="-122"/>
              </a:rPr>
              <a:t>余弦值为</a:t>
            </a:r>
            <a:r>
              <a:rPr lang="en-US" altLang="zh-CN" dirty="0">
                <a:latin typeface="微软雅黑" panose="020B0503020204020204" pitchFamily="34" charset="-122"/>
                <a:ea typeface="微软雅黑" panose="020B0503020204020204" pitchFamily="34" charset="-122"/>
              </a:rPr>
              <a:t>: 	0	, </a:t>
            </a:r>
            <a:r>
              <a:rPr lang="zh-CN" altLang="en-US" dirty="0">
                <a:latin typeface="微软雅黑" panose="020B0503020204020204" pitchFamily="34" charset="-122"/>
                <a:ea typeface="微软雅黑" panose="020B0503020204020204" pitchFamily="34" charset="-122"/>
              </a:rPr>
              <a:t>代表语义不相关</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方向垂直正交</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（我老婆 </a:t>
            </a:r>
            <a:r>
              <a:rPr lang="en-US" b="0" i="0" dirty="0">
                <a:solidFill>
                  <a:srgbClr val="111111"/>
                </a:solidFill>
                <a:effectLst/>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写程序）</a:t>
            </a:r>
            <a:endParaRPr lang="en-US" altLang="zh-CN" dirty="0">
              <a:latin typeface="微软雅黑" panose="020B0503020204020204" pitchFamily="34" charset="-122"/>
              <a:ea typeface="微软雅黑" panose="020B0503020204020204" pitchFamily="34" charset="-122"/>
            </a:endParaRPr>
          </a:p>
          <a:p>
            <a:pPr lvl="3"/>
            <a:r>
              <a:rPr lang="zh-CN" altLang="en-US" dirty="0">
                <a:latin typeface="微软雅黑" panose="020B0503020204020204" pitchFamily="34" charset="-122"/>
                <a:ea typeface="微软雅黑" panose="020B0503020204020204" pitchFamily="34" charset="-122"/>
              </a:rPr>
              <a:t>夹角 </a:t>
            </a:r>
            <a:r>
              <a:rPr lang="en-US" altLang="zh-CN" dirty="0">
                <a:latin typeface="微软雅黑" panose="020B0503020204020204" pitchFamily="34" charset="-122"/>
                <a:ea typeface="微软雅黑" panose="020B0503020204020204" pitchFamily="34" charset="-122"/>
              </a:rPr>
              <a:t>180 </a:t>
            </a:r>
            <a:r>
              <a:rPr lang="zh-CN" altLang="en-US" dirty="0">
                <a:latin typeface="微软雅黑" panose="020B0503020204020204" pitchFamily="34" charset="-122"/>
                <a:ea typeface="微软雅黑" panose="020B0503020204020204" pitchFamily="34" charset="-122"/>
              </a:rPr>
              <a:t>度</a:t>
            </a:r>
            <a:r>
              <a:rPr lang="en-US" altLang="zh-CN" dirty="0">
                <a:latin typeface="微软雅黑" panose="020B0503020204020204" pitchFamily="34" charset="-122"/>
                <a:ea typeface="微软雅黑" panose="020B0503020204020204" pitchFamily="34" charset="-122"/>
              </a:rPr>
              <a:t>	, </a:t>
            </a:r>
            <a:r>
              <a:rPr lang="zh-CN" altLang="en-US" dirty="0">
                <a:latin typeface="微软雅黑" panose="020B0503020204020204" pitchFamily="34" charset="-122"/>
                <a:ea typeface="微软雅黑" panose="020B0503020204020204" pitchFamily="34" charset="-122"/>
              </a:rPr>
              <a:t>余弦值为</a:t>
            </a:r>
            <a:r>
              <a:rPr lang="en-US" altLang="zh-CN" dirty="0">
                <a:latin typeface="微软雅黑" panose="020B0503020204020204" pitchFamily="34" charset="-122"/>
                <a:ea typeface="微软雅黑" panose="020B0503020204020204" pitchFamily="34" charset="-122"/>
              </a:rPr>
              <a:t>: 	-1 	, </a:t>
            </a:r>
            <a:r>
              <a:rPr lang="zh-CN" altLang="en-US" dirty="0">
                <a:latin typeface="微软雅黑" panose="020B0503020204020204" pitchFamily="34" charset="-122"/>
                <a:ea typeface="微软雅黑" panose="020B0503020204020204" pitchFamily="34" charset="-122"/>
              </a:rPr>
              <a:t>代表语义上完全相反</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方向相反</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（性别男 </a:t>
            </a:r>
            <a:r>
              <a:rPr lang="en-US" b="1" i="0" dirty="0">
                <a:solidFill>
                  <a:srgbClr val="71777D"/>
                </a:solidFill>
                <a:effectLst/>
                <a:latin typeface="微软雅黑" panose="020B0503020204020204" pitchFamily="34" charset="-122"/>
                <a:ea typeface="微软雅黑" panose="020B0503020204020204" pitchFamily="34" charset="-122"/>
              </a:rPr>
              <a:t>⇌</a:t>
            </a:r>
            <a:r>
              <a:rPr lang="en-US" b="0" i="0" dirty="0">
                <a:solidFill>
                  <a:srgbClr val="71777D"/>
                </a:solidFill>
                <a:effectLst/>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爱好男）</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余弦距离</a:t>
            </a:r>
            <a:endParaRPr lang="en-US" altLang="zh-CN" dirty="0">
              <a:latin typeface="微软雅黑" panose="020B0503020204020204" pitchFamily="34" charset="-122"/>
              <a:ea typeface="微软雅黑" panose="020B0503020204020204" pitchFamily="34" charset="-122"/>
            </a:endParaRPr>
          </a:p>
          <a:p>
            <a:pPr lvl="2"/>
            <a:r>
              <a:rPr lang="en-US" altLang="zh-CN" dirty="0">
                <a:latin typeface="微软雅黑" panose="020B0503020204020204" pitchFamily="34" charset="-122"/>
                <a:ea typeface="微软雅黑" panose="020B0503020204020204" pitchFamily="34" charset="-122"/>
              </a:rPr>
              <a:t>1 - </a:t>
            </a:r>
            <a:r>
              <a:rPr lang="zh-CN" altLang="en-US" dirty="0">
                <a:latin typeface="微软雅黑" panose="020B0503020204020204" pitchFamily="34" charset="-122"/>
                <a:ea typeface="微软雅黑" panose="020B0503020204020204" pitchFamily="34" charset="-122"/>
              </a:rPr>
              <a:t>余弦相似度</a:t>
            </a:r>
            <a:r>
              <a:rPr lang="en-US" altLang="zh-CN" dirty="0">
                <a:latin typeface="微软雅黑" panose="020B0503020204020204" pitchFamily="34" charset="-122"/>
                <a:ea typeface="微软雅黑" panose="020B0503020204020204" pitchFamily="34" charset="-122"/>
              </a:rPr>
              <a:t>: 	y = -x + 1</a:t>
            </a:r>
          </a:p>
          <a:p>
            <a:pPr lvl="2"/>
            <a:r>
              <a:rPr lang="zh-CN" altLang="en-US" dirty="0">
                <a:latin typeface="微软雅黑" panose="020B0503020204020204" pitchFamily="34" charset="-122"/>
                <a:ea typeface="微软雅黑" panose="020B0503020204020204" pitchFamily="34" charset="-122"/>
              </a:rPr>
              <a:t>区间</a:t>
            </a:r>
            <a:r>
              <a:rPr lang="en-US" altLang="zh-CN" dirty="0">
                <a:latin typeface="微软雅黑" panose="020B0503020204020204" pitchFamily="34" charset="-122"/>
                <a:ea typeface="微软雅黑" panose="020B0503020204020204" pitchFamily="34" charset="-122"/>
              </a:rPr>
              <a:t>: [0, 2]</a:t>
            </a:r>
          </a:p>
          <a:p>
            <a:pPr lvl="3"/>
            <a:r>
              <a:rPr lang="en-US" altLang="zh-CN" dirty="0">
                <a:latin typeface="微软雅黑" panose="020B0503020204020204" pitchFamily="34" charset="-122"/>
                <a:ea typeface="微软雅黑" panose="020B0503020204020204" pitchFamily="34" charset="-122"/>
              </a:rPr>
              <a:t>0: </a:t>
            </a:r>
            <a:r>
              <a:rPr lang="zh-CN" altLang="en-US" dirty="0">
                <a:latin typeface="微软雅黑" panose="020B0503020204020204" pitchFamily="34" charset="-122"/>
                <a:ea typeface="微软雅黑" panose="020B0503020204020204" pitchFamily="34" charset="-122"/>
              </a:rPr>
              <a:t>代表语义上完全相反</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（性别男 </a:t>
            </a:r>
            <a:r>
              <a:rPr lang="en-US" b="1" i="0" dirty="0">
                <a:solidFill>
                  <a:srgbClr val="71777D"/>
                </a:solidFill>
                <a:effectLst/>
                <a:latin typeface="微软雅黑" panose="020B0503020204020204" pitchFamily="34" charset="-122"/>
                <a:ea typeface="微软雅黑" panose="020B0503020204020204" pitchFamily="34" charset="-122"/>
              </a:rPr>
              <a:t>⇌</a:t>
            </a:r>
            <a:r>
              <a:rPr lang="en-US" altLang="zh-CN" dirty="0">
                <a:solidFill>
                  <a:srgbClr val="111111"/>
                </a:solidFill>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爱好男）</a:t>
            </a:r>
            <a:endParaRPr lang="en-US" altLang="zh-CN" dirty="0">
              <a:latin typeface="微软雅黑" panose="020B0503020204020204" pitchFamily="34" charset="-122"/>
              <a:ea typeface="微软雅黑" panose="020B0503020204020204" pitchFamily="34" charset="-122"/>
            </a:endParaRPr>
          </a:p>
          <a:p>
            <a:pPr lvl="3"/>
            <a:r>
              <a:rPr lang="en-US" altLang="zh-CN" dirty="0">
                <a:latin typeface="微软雅黑" panose="020B0503020204020204" pitchFamily="34" charset="-122"/>
                <a:ea typeface="微软雅黑" panose="020B0503020204020204" pitchFamily="34" charset="-122"/>
              </a:rPr>
              <a:t>1: </a:t>
            </a:r>
            <a:r>
              <a:rPr lang="zh-CN" altLang="en-US" dirty="0">
                <a:latin typeface="微软雅黑" panose="020B0503020204020204" pitchFamily="34" charset="-122"/>
                <a:ea typeface="微软雅黑" panose="020B0503020204020204" pitchFamily="34" charset="-122"/>
              </a:rPr>
              <a:t>代表语义不相关</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（我老婆 </a:t>
            </a:r>
            <a:r>
              <a:rPr lang="en-US" b="0" i="0" dirty="0">
                <a:solidFill>
                  <a:srgbClr val="111111"/>
                </a:solidFill>
                <a:effectLst/>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写程序）</a:t>
            </a:r>
            <a:endParaRPr lang="en-US" altLang="zh-CN" dirty="0">
              <a:latin typeface="微软雅黑" panose="020B0503020204020204" pitchFamily="34" charset="-122"/>
              <a:ea typeface="微软雅黑" panose="020B0503020204020204" pitchFamily="34" charset="-122"/>
            </a:endParaRPr>
          </a:p>
          <a:p>
            <a:pPr lvl="3"/>
            <a:r>
              <a:rPr lang="en-US" altLang="zh-CN" dirty="0">
                <a:latin typeface="微软雅黑" panose="020B0503020204020204" pitchFamily="34" charset="-122"/>
                <a:ea typeface="微软雅黑" panose="020B0503020204020204" pitchFamily="34" charset="-122"/>
              </a:rPr>
              <a:t>2: </a:t>
            </a:r>
            <a:r>
              <a:rPr lang="zh-CN" altLang="en-US" dirty="0">
                <a:latin typeface="微软雅黑" panose="020B0503020204020204" pitchFamily="34" charset="-122"/>
                <a:ea typeface="微软雅黑" panose="020B0503020204020204" pitchFamily="34" charset="-122"/>
              </a:rPr>
              <a:t>代表语义完全相关</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（性别男 </a:t>
            </a:r>
            <a:r>
              <a:rPr lang="en-US" b="0" i="0" dirty="0">
                <a:solidFill>
                  <a:srgbClr val="4D4D4D"/>
                </a:solidFill>
                <a:effectLst/>
                <a:latin typeface="微软雅黑" panose="020B0503020204020204" pitchFamily="34" charset="-122"/>
                <a:ea typeface="微软雅黑" panose="020B0503020204020204" pitchFamily="34" charset="-122"/>
              </a:rPr>
              <a:t>⇔</a:t>
            </a:r>
            <a:r>
              <a:rPr lang="en-US" b="0" i="0" dirty="0">
                <a:solidFill>
                  <a:srgbClr val="111111"/>
                </a:solidFill>
                <a:effectLst/>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爱好女）</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欧氏</a:t>
            </a:r>
            <a:r>
              <a:rPr lang="en-US" altLang="zh-CN" dirty="0">
                <a:latin typeface="微软雅黑" panose="020B0503020204020204" pitchFamily="34" charset="-122"/>
                <a:ea typeface="微软雅黑" panose="020B0503020204020204" pitchFamily="34" charset="-122"/>
              </a:rPr>
              <a:t>(L 2)</a:t>
            </a:r>
            <a:r>
              <a:rPr lang="zh-CN" altLang="en-US" dirty="0">
                <a:latin typeface="微软雅黑" panose="020B0503020204020204" pitchFamily="34" charset="-122"/>
                <a:ea typeface="微软雅黑" panose="020B0503020204020204" pitchFamily="34" charset="-122"/>
              </a:rPr>
              <a:t>距离、曼哈顿</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街区</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距离</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绝对距离，无边界，范围大</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未归一化</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难以量化（</a:t>
            </a:r>
            <a:r>
              <a:rPr lang="en-US" altLang="zh-CN" dirty="0">
                <a:latin typeface="微软雅黑" panose="020B0503020204020204" pitchFamily="34" charset="-122"/>
                <a:ea typeface="微软雅黑" panose="020B0503020204020204" pitchFamily="34" charset="-122"/>
              </a:rPr>
              <a:t>score</a:t>
            </a:r>
            <a:r>
              <a:rPr lang="zh-CN" altLang="en-US" dirty="0">
                <a:latin typeface="微软雅黑" panose="020B0503020204020204" pitchFamily="34" charset="-122"/>
                <a:ea typeface="微软雅黑" panose="020B0503020204020204" pitchFamily="34" charset="-122"/>
              </a:rPr>
              <a:t>化）</a:t>
            </a:r>
            <a:r>
              <a:rPr lang="zh-CN" altLang="en-US" dirty="0">
                <a:highlight>
                  <a:srgbClr val="FFFF00"/>
                </a:highlight>
                <a:latin typeface="微软雅黑" panose="020B0503020204020204" pitchFamily="34" charset="-122"/>
                <a:ea typeface="微软雅黑" panose="020B0503020204020204" pitchFamily="34" charset="-122"/>
              </a:rPr>
              <a:t>直观衡量比较</a:t>
            </a:r>
            <a:endParaRPr lang="en-US" dirty="0">
              <a:highlight>
                <a:srgbClr val="FFFF00"/>
              </a:highlight>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2"/>
            <a:endParaRPr lang="en-US" altLang="zh-CN" dirty="0">
              <a:latin typeface="微软雅黑" panose="020B0503020204020204" pitchFamily="34" charset="-122"/>
              <a:ea typeface="微软雅黑" panose="020B0503020204020204" pitchFamily="34" charset="-122"/>
            </a:endParaRPr>
          </a:p>
        </p:txBody>
      </p:sp>
      <p:pic>
        <p:nvPicPr>
          <p:cNvPr id="5" name="Picture 4">
            <a:extLst>
              <a:ext uri="{FF2B5EF4-FFF2-40B4-BE49-F238E27FC236}">
                <a16:creationId xmlns:a16="http://schemas.microsoft.com/office/drawing/2014/main" id="{85C9C69D-E5AD-AC64-1C72-E91F2CF59AE5}"/>
              </a:ext>
            </a:extLst>
          </p:cNvPr>
          <p:cNvPicPr>
            <a:picLocks noChangeAspect="1"/>
          </p:cNvPicPr>
          <p:nvPr/>
        </p:nvPicPr>
        <p:blipFill>
          <a:blip r:embed="rId2"/>
          <a:stretch>
            <a:fillRect/>
          </a:stretch>
        </p:blipFill>
        <p:spPr>
          <a:xfrm>
            <a:off x="6557554" y="4021771"/>
            <a:ext cx="5212402" cy="2002373"/>
          </a:xfrm>
          <a:prstGeom prst="rect">
            <a:avLst/>
          </a:prstGeom>
        </p:spPr>
      </p:pic>
    </p:spTree>
    <p:extLst>
      <p:ext uri="{BB962C8B-B14F-4D97-AF65-F5344CB8AC3E}">
        <p14:creationId xmlns:p14="http://schemas.microsoft.com/office/powerpoint/2010/main" val="14276570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91A75-25DB-0A60-5A34-32D396EAD710}"/>
              </a:ext>
            </a:extLst>
          </p:cNvPr>
          <p:cNvSpPr>
            <a:spLocks noGrp="1"/>
          </p:cNvSpPr>
          <p:nvPr>
            <p:ph type="title"/>
          </p:nvPr>
        </p:nvSpPr>
        <p:spPr>
          <a:xfrm>
            <a:off x="355116" y="76410"/>
            <a:ext cx="9851329" cy="637694"/>
          </a:xfrm>
        </p:spPr>
        <p:txBody>
          <a:bodyPr>
            <a:normAutofit fontScale="90000"/>
          </a:bodyPr>
          <a:lstStyle/>
          <a:p>
            <a:r>
              <a:rPr lang="en-US" altLang="zh-CN" b="1" dirty="0" err="1">
                <a:latin typeface="微软雅黑" panose="020B0503020204020204" pitchFamily="34" charset="-122"/>
                <a:ea typeface="微软雅黑" panose="020B0503020204020204" pitchFamily="34" charset="-122"/>
              </a:rPr>
              <a:t>PgSql</a:t>
            </a:r>
            <a:r>
              <a:rPr lang="en-US" altLang="zh-CN" b="1" dirty="0">
                <a:latin typeface="微软雅黑" panose="020B0503020204020204" pitchFamily="34" charset="-122"/>
                <a:ea typeface="微软雅黑" panose="020B0503020204020204" pitchFamily="34" charset="-122"/>
              </a:rPr>
              <a:t> </a:t>
            </a:r>
            <a:r>
              <a:rPr lang="zh-CN" altLang="en-US" b="1" dirty="0">
                <a:highlight>
                  <a:srgbClr val="FFFF00"/>
                </a:highlight>
                <a:latin typeface="微软雅黑" panose="020B0503020204020204" pitchFamily="34" charset="-122"/>
                <a:ea typeface="微软雅黑" panose="020B0503020204020204" pitchFamily="34" charset="-122"/>
              </a:rPr>
              <a:t>表现欠佳</a:t>
            </a:r>
            <a:r>
              <a:rPr lang="zh-CN" altLang="en-US" b="1" dirty="0">
                <a:latin typeface="微软雅黑" panose="020B0503020204020204" pitchFamily="34" charset="-122"/>
                <a:ea typeface="微软雅黑" panose="020B0503020204020204" pitchFamily="34" charset="-122"/>
              </a:rPr>
              <a:t>的一些分析猜想（仅供参考）</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38D421E5-4BAB-3677-0741-FD351C302E73}"/>
              </a:ext>
            </a:extLst>
          </p:cNvPr>
          <p:cNvSpPr>
            <a:spLocks noGrp="1"/>
          </p:cNvSpPr>
          <p:nvPr>
            <p:ph idx="1"/>
          </p:nvPr>
        </p:nvSpPr>
        <p:spPr>
          <a:xfrm>
            <a:off x="154817" y="663821"/>
            <a:ext cx="11418873" cy="6143896"/>
          </a:xfrm>
        </p:spPr>
        <p:txBody>
          <a:bodyPr>
            <a:normAutofit fontScale="25000" lnSpcReduction="20000"/>
          </a:bodyPr>
          <a:lstStyle/>
          <a:p>
            <a:r>
              <a:rPr lang="zh-CN" altLang="en-US" sz="9600" dirty="0">
                <a:latin typeface="微软雅黑" panose="020B0503020204020204" pitchFamily="34" charset="-122"/>
                <a:ea typeface="微软雅黑" panose="020B0503020204020204" pitchFamily="34" charset="-122"/>
              </a:rPr>
              <a:t>虽然</a:t>
            </a:r>
            <a:endParaRPr lang="en-US" altLang="zh-CN" sz="9600" dirty="0">
              <a:latin typeface="微软雅黑" panose="020B0503020204020204" pitchFamily="34" charset="-122"/>
              <a:ea typeface="微软雅黑" panose="020B0503020204020204" pitchFamily="34" charset="-122"/>
            </a:endParaRPr>
          </a:p>
          <a:p>
            <a:pPr lvl="1"/>
            <a:r>
              <a:rPr lang="zh-CN" altLang="en-US" sz="6400" dirty="0">
                <a:latin typeface="微软雅黑" panose="020B0503020204020204" pitchFamily="34" charset="-122"/>
                <a:ea typeface="微软雅黑" panose="020B0503020204020204" pitchFamily="34" charset="-122"/>
              </a:rPr>
              <a:t>扩展支持文本相似度相关的比较多的标量函数（似乎不支持中文）</a:t>
            </a:r>
            <a:endParaRPr lang="en-US" altLang="zh-CN" sz="6400" dirty="0">
              <a:latin typeface="微软雅黑" panose="020B0503020204020204" pitchFamily="34" charset="-122"/>
              <a:ea typeface="微软雅黑" panose="020B0503020204020204" pitchFamily="34" charset="-122"/>
            </a:endParaRPr>
          </a:p>
          <a:p>
            <a:pPr lvl="1"/>
            <a:r>
              <a:rPr lang="zh-CN" altLang="en-US" sz="6400" dirty="0">
                <a:latin typeface="微软雅黑" panose="020B0503020204020204" pitchFamily="34" charset="-122"/>
                <a:ea typeface="微软雅黑" panose="020B0503020204020204" pitchFamily="34" charset="-122"/>
              </a:rPr>
              <a:t>扩展支持向量相似度相关的比较多的标量度量函数 </a:t>
            </a:r>
            <a:r>
              <a:rPr lang="en-US" altLang="zh-CN" sz="6400" dirty="0">
                <a:latin typeface="微软雅黑" panose="020B0503020204020204" pitchFamily="34" charset="-122"/>
                <a:ea typeface="微软雅黑" panose="020B0503020204020204" pitchFamily="34" charset="-122"/>
              </a:rPr>
              <a:t>(L2/Cosine</a:t>
            </a:r>
            <a:r>
              <a:rPr lang="zh-CN" altLang="en-US" sz="6400" dirty="0">
                <a:latin typeface="微软雅黑" panose="020B0503020204020204" pitchFamily="34" charset="-122"/>
                <a:ea typeface="微软雅黑" panose="020B0503020204020204" pitchFamily="34" charset="-122"/>
              </a:rPr>
              <a:t>等</a:t>
            </a:r>
            <a:r>
              <a:rPr lang="en-US" altLang="zh-CN" sz="6400" dirty="0">
                <a:latin typeface="微软雅黑" panose="020B0503020204020204" pitchFamily="34" charset="-122"/>
                <a:ea typeface="微软雅黑" panose="020B0503020204020204" pitchFamily="34" charset="-122"/>
              </a:rPr>
              <a:t>)</a:t>
            </a:r>
          </a:p>
          <a:p>
            <a:pPr lvl="1"/>
            <a:r>
              <a:rPr lang="zh-CN" altLang="en-US" sz="6400" dirty="0">
                <a:latin typeface="微软雅黑" panose="020B0503020204020204" pitchFamily="34" charset="-122"/>
                <a:ea typeface="微软雅黑" panose="020B0503020204020204" pitchFamily="34" charset="-122"/>
              </a:rPr>
              <a:t>开发生态比较完善：使用 </a:t>
            </a:r>
            <a:r>
              <a:rPr lang="en-US" altLang="zh-CN" sz="6400" dirty="0">
                <a:latin typeface="微软雅黑" panose="020B0503020204020204" pitchFamily="34" charset="-122"/>
                <a:ea typeface="微软雅黑" panose="020B0503020204020204" pitchFamily="34" charset="-122"/>
              </a:rPr>
              <a:t>SQL </a:t>
            </a:r>
            <a:r>
              <a:rPr lang="zh-CN" altLang="en-US" sz="6400" dirty="0">
                <a:latin typeface="微软雅黑" panose="020B0503020204020204" pitchFamily="34" charset="-122"/>
                <a:ea typeface="微软雅黑" panose="020B0503020204020204" pitchFamily="34" charset="-122"/>
              </a:rPr>
              <a:t>语句查询</a:t>
            </a:r>
            <a:endParaRPr lang="en-US" altLang="zh-CN" sz="6400" dirty="0">
              <a:latin typeface="微软雅黑" panose="020B0503020204020204" pitchFamily="34" charset="-122"/>
              <a:ea typeface="微软雅黑" panose="020B0503020204020204" pitchFamily="34" charset="-122"/>
            </a:endParaRPr>
          </a:p>
          <a:p>
            <a:pPr lvl="1"/>
            <a:r>
              <a:rPr lang="zh-CN" altLang="en-US" sz="6400" dirty="0">
                <a:latin typeface="微软雅黑" panose="020B0503020204020204" pitchFamily="34" charset="-122"/>
                <a:ea typeface="微软雅黑" panose="020B0503020204020204" pitchFamily="34" charset="-122"/>
              </a:rPr>
              <a:t>承诺</a:t>
            </a:r>
            <a:endParaRPr lang="en-US" altLang="zh-CN" sz="6400" dirty="0">
              <a:latin typeface="微软雅黑" panose="020B0503020204020204" pitchFamily="34" charset="-122"/>
              <a:ea typeface="微软雅黑" panose="020B0503020204020204" pitchFamily="34" charset="-122"/>
            </a:endParaRPr>
          </a:p>
          <a:p>
            <a:pPr lvl="2"/>
            <a:r>
              <a:rPr lang="zh-CN" altLang="en-US" sz="6400" dirty="0">
                <a:latin typeface="微软雅黑" panose="020B0503020204020204" pitchFamily="34" charset="-122"/>
                <a:ea typeface="微软雅黑" panose="020B0503020204020204" pitchFamily="34" charset="-122"/>
              </a:rPr>
              <a:t>召回率</a:t>
            </a:r>
            <a:r>
              <a:rPr lang="en-US" altLang="zh-CN" sz="6400" dirty="0">
                <a:latin typeface="微软雅黑" panose="020B0503020204020204" pitchFamily="34" charset="-122"/>
                <a:ea typeface="微软雅黑" panose="020B0503020204020204" pitchFamily="34" charset="-122"/>
              </a:rPr>
              <a:t>/</a:t>
            </a:r>
            <a:r>
              <a:rPr lang="zh-CN" altLang="en-US" sz="6400" dirty="0">
                <a:latin typeface="微软雅黑" panose="020B0503020204020204" pitchFamily="34" charset="-122"/>
                <a:ea typeface="微软雅黑" panose="020B0503020204020204" pitchFamily="34" charset="-122"/>
              </a:rPr>
              <a:t>精确率</a:t>
            </a:r>
            <a:r>
              <a:rPr lang="en-US" altLang="zh-CN" sz="6400" dirty="0">
                <a:latin typeface="微软雅黑" panose="020B0503020204020204" pitchFamily="34" charset="-122"/>
                <a:ea typeface="微软雅黑" panose="020B0503020204020204" pitchFamily="34" charset="-122"/>
              </a:rPr>
              <a:t>/</a:t>
            </a:r>
            <a:r>
              <a:rPr lang="zh-CN" altLang="en-US" sz="6400" dirty="0">
                <a:latin typeface="微软雅黑" panose="020B0503020204020204" pitchFamily="34" charset="-122"/>
                <a:ea typeface="微软雅黑" panose="020B0503020204020204" pitchFamily="34" charset="-122"/>
              </a:rPr>
              <a:t>准确率：</a:t>
            </a:r>
            <a:r>
              <a:rPr lang="en-US" altLang="zh-CN" sz="6400" dirty="0">
                <a:latin typeface="微软雅黑" panose="020B0503020204020204" pitchFamily="34" charset="-122"/>
                <a:ea typeface="微软雅黑" panose="020B0503020204020204" pitchFamily="34" charset="-122"/>
              </a:rPr>
              <a:t>100%</a:t>
            </a:r>
          </a:p>
          <a:p>
            <a:r>
              <a:rPr lang="zh-CN" altLang="en-US" sz="9600" b="1" dirty="0">
                <a:solidFill>
                  <a:srgbClr val="FF0000"/>
                </a:solidFill>
                <a:latin typeface="微软雅黑" panose="020B0503020204020204" pitchFamily="34" charset="-122"/>
                <a:ea typeface="微软雅黑" panose="020B0503020204020204" pitchFamily="34" charset="-122"/>
              </a:rPr>
              <a:t>但是</a:t>
            </a:r>
            <a:endParaRPr lang="en-US" altLang="zh-CN" sz="9600" b="1" dirty="0">
              <a:solidFill>
                <a:srgbClr val="FF0000"/>
              </a:solidFill>
              <a:latin typeface="微软雅黑" panose="020B0503020204020204" pitchFamily="34" charset="-122"/>
              <a:ea typeface="微软雅黑" panose="020B0503020204020204" pitchFamily="34" charset="-122"/>
            </a:endParaRPr>
          </a:p>
          <a:p>
            <a:pPr lvl="1"/>
            <a:r>
              <a:rPr lang="zh-CN" altLang="en-US" sz="6400" dirty="0">
                <a:latin typeface="微软雅黑" panose="020B0503020204020204" pitchFamily="34" charset="-122"/>
                <a:ea typeface="微软雅黑" panose="020B0503020204020204" pitchFamily="34" charset="-122"/>
              </a:rPr>
              <a:t>向量检索不够专业</a:t>
            </a:r>
            <a:endParaRPr lang="en-US" altLang="zh-CN" sz="6400" dirty="0">
              <a:latin typeface="微软雅黑" panose="020B0503020204020204" pitchFamily="34" charset="-122"/>
              <a:ea typeface="微软雅黑" panose="020B0503020204020204" pitchFamily="34" charset="-122"/>
            </a:endParaRPr>
          </a:p>
          <a:p>
            <a:pPr lvl="2"/>
            <a:r>
              <a:rPr lang="zh-CN" altLang="en-US" sz="6400" dirty="0">
                <a:latin typeface="微软雅黑" panose="020B0503020204020204" pitchFamily="34" charset="-122"/>
                <a:ea typeface="微软雅黑" panose="020B0503020204020204" pitchFamily="34" charset="-122"/>
              </a:rPr>
              <a:t>应该有暴力算法基因</a:t>
            </a:r>
            <a:endParaRPr lang="en-US" altLang="zh-CN" sz="6400" dirty="0">
              <a:latin typeface="微软雅黑" panose="020B0503020204020204" pitchFamily="34" charset="-122"/>
              <a:ea typeface="微软雅黑" panose="020B0503020204020204" pitchFamily="34" charset="-122"/>
            </a:endParaRPr>
          </a:p>
          <a:p>
            <a:pPr lvl="3"/>
            <a:r>
              <a:rPr lang="zh-CN" altLang="en-US" sz="6400" dirty="0">
                <a:highlight>
                  <a:srgbClr val="FFFF00"/>
                </a:highlight>
                <a:latin typeface="微软雅黑" panose="020B0503020204020204" pitchFamily="34" charset="-122"/>
                <a:ea typeface="微软雅黑" panose="020B0503020204020204" pitchFamily="34" charset="-122"/>
              </a:rPr>
              <a:t>均是基于 </a:t>
            </a:r>
            <a:r>
              <a:rPr lang="en-US" altLang="zh-CN" sz="6400" dirty="0" err="1">
                <a:highlight>
                  <a:srgbClr val="FFFF00"/>
                </a:highlight>
                <a:latin typeface="微软雅黑" panose="020B0503020204020204" pitchFamily="34" charset="-122"/>
                <a:ea typeface="微软雅黑" panose="020B0503020204020204" pitchFamily="34" charset="-122"/>
              </a:rPr>
              <a:t>ivfflat</a:t>
            </a:r>
            <a:r>
              <a:rPr lang="en-US" altLang="zh-CN" sz="6400" dirty="0">
                <a:highlight>
                  <a:srgbClr val="FFFF00"/>
                </a:highlight>
                <a:latin typeface="微软雅黑" panose="020B0503020204020204" pitchFamily="34" charset="-122"/>
                <a:ea typeface="微软雅黑" panose="020B0503020204020204" pitchFamily="34" charset="-122"/>
              </a:rPr>
              <a:t> </a:t>
            </a:r>
            <a:r>
              <a:rPr lang="zh-CN" altLang="en-US" sz="6400" dirty="0">
                <a:highlight>
                  <a:srgbClr val="FFFF00"/>
                </a:highlight>
                <a:latin typeface="微软雅黑" panose="020B0503020204020204" pitchFamily="34" charset="-122"/>
                <a:ea typeface="微软雅黑" panose="020B0503020204020204" pitchFamily="34" charset="-122"/>
              </a:rPr>
              <a:t>倒排的索引，至少局部暴力计算</a:t>
            </a:r>
            <a:endParaRPr lang="en-US" altLang="zh-CN" sz="6400" dirty="0">
              <a:highlight>
                <a:srgbClr val="FFFF00"/>
              </a:highlight>
              <a:latin typeface="微软雅黑" panose="020B0503020204020204" pitchFamily="34" charset="-122"/>
              <a:ea typeface="微软雅黑" panose="020B0503020204020204" pitchFamily="34" charset="-122"/>
            </a:endParaRPr>
          </a:p>
          <a:p>
            <a:pPr lvl="2"/>
            <a:r>
              <a:rPr lang="zh-CN" altLang="en-US" sz="6400" dirty="0">
                <a:latin typeface="微软雅黑" panose="020B0503020204020204" pitchFamily="34" charset="-122"/>
                <a:ea typeface="微软雅黑" panose="020B0503020204020204" pitchFamily="34" charset="-122"/>
              </a:rPr>
              <a:t>可能与传统关系数据库缓存机制有关</a:t>
            </a:r>
            <a:endParaRPr lang="en-US" altLang="zh-CN" sz="6400" dirty="0">
              <a:latin typeface="微软雅黑" panose="020B0503020204020204" pitchFamily="34" charset="-122"/>
              <a:ea typeface="微软雅黑" panose="020B0503020204020204" pitchFamily="34" charset="-122"/>
            </a:endParaRPr>
          </a:p>
          <a:p>
            <a:pPr lvl="3"/>
            <a:r>
              <a:rPr lang="zh-CN" altLang="en-US" sz="6400" dirty="0">
                <a:highlight>
                  <a:srgbClr val="FFFF00"/>
                </a:highlight>
                <a:latin typeface="微软雅黑" panose="020B0503020204020204" pitchFamily="34" charset="-122"/>
                <a:ea typeface="微软雅黑" panose="020B0503020204020204" pitchFamily="34" charset="-122"/>
              </a:rPr>
              <a:t>向量检索评测时内存占用不高，</a:t>
            </a:r>
            <a:r>
              <a:rPr lang="en-US" altLang="zh-CN" sz="6400" dirty="0">
                <a:highlight>
                  <a:srgbClr val="FFFF00"/>
                </a:highlight>
                <a:latin typeface="微软雅黑" panose="020B0503020204020204" pitchFamily="34" charset="-122"/>
                <a:ea typeface="微软雅黑" panose="020B0503020204020204" pitchFamily="34" charset="-122"/>
              </a:rPr>
              <a:t>CPU</a:t>
            </a:r>
            <a:r>
              <a:rPr lang="zh-CN" altLang="en-US" sz="6400" dirty="0">
                <a:highlight>
                  <a:srgbClr val="FFFF00"/>
                </a:highlight>
                <a:latin typeface="微软雅黑" panose="020B0503020204020204" pitchFamily="34" charset="-122"/>
                <a:ea typeface="微软雅黑" panose="020B0503020204020204" pitchFamily="34" charset="-122"/>
              </a:rPr>
              <a:t>高</a:t>
            </a:r>
            <a:endParaRPr lang="en-US" altLang="zh-CN" sz="6400" dirty="0">
              <a:highlight>
                <a:srgbClr val="FFFF00"/>
              </a:highlight>
              <a:latin typeface="微软雅黑" panose="020B0503020204020204" pitchFamily="34" charset="-122"/>
              <a:ea typeface="微软雅黑" panose="020B0503020204020204" pitchFamily="34" charset="-122"/>
            </a:endParaRPr>
          </a:p>
          <a:p>
            <a:pPr lvl="3"/>
            <a:r>
              <a:rPr lang="zh-CN" altLang="en-US" sz="6400" dirty="0">
                <a:latin typeface="微软雅黑" panose="020B0503020204020204" pitchFamily="34" charset="-122"/>
                <a:ea typeface="微软雅黑" panose="020B0503020204020204" pitchFamily="34" charset="-122"/>
              </a:rPr>
              <a:t>类比</a:t>
            </a:r>
            <a:r>
              <a:rPr lang="en-US" altLang="zh-CN" sz="6400" dirty="0">
                <a:latin typeface="微软雅黑" panose="020B0503020204020204" pitchFamily="34" charset="-122"/>
                <a:ea typeface="微软雅黑" panose="020B0503020204020204" pitchFamily="34" charset="-122"/>
              </a:rPr>
              <a:t>: SQL Server </a:t>
            </a:r>
            <a:r>
              <a:rPr lang="zh-CN" altLang="en-US" sz="6400" dirty="0">
                <a:latin typeface="微软雅黑" panose="020B0503020204020204" pitchFamily="34" charset="-122"/>
                <a:ea typeface="微软雅黑" panose="020B0503020204020204" pitchFamily="34" charset="-122"/>
              </a:rPr>
              <a:t>缓存</a:t>
            </a:r>
            <a:r>
              <a:rPr lang="en-US" altLang="zh-CN" sz="6400" dirty="0">
                <a:latin typeface="微软雅黑" panose="020B0503020204020204" pitchFamily="34" charset="-122"/>
                <a:ea typeface="微软雅黑" panose="020B0503020204020204" pitchFamily="34" charset="-122"/>
              </a:rPr>
              <a:t>(</a:t>
            </a:r>
            <a:r>
              <a:rPr lang="zh-CN" altLang="en-US" sz="6400" dirty="0">
                <a:latin typeface="微软雅黑" panose="020B0503020204020204" pitchFamily="34" charset="-122"/>
                <a:ea typeface="微软雅黑" panose="020B0503020204020204" pitchFamily="34" charset="-122"/>
              </a:rPr>
              <a:t>内存</a:t>
            </a:r>
            <a:r>
              <a:rPr lang="en-US" altLang="zh-CN" sz="6400" dirty="0">
                <a:latin typeface="微软雅黑" panose="020B0503020204020204" pitchFamily="34" charset="-122"/>
                <a:ea typeface="微软雅黑" panose="020B0503020204020204" pitchFamily="34" charset="-122"/>
              </a:rPr>
              <a:t>)</a:t>
            </a:r>
            <a:r>
              <a:rPr lang="zh-CN" altLang="en-US" sz="6400" dirty="0">
                <a:latin typeface="微软雅黑" panose="020B0503020204020204" pitchFamily="34" charset="-122"/>
                <a:ea typeface="微软雅黑" panose="020B0503020204020204" pitchFamily="34" charset="-122"/>
              </a:rPr>
              <a:t>的是：</a:t>
            </a:r>
            <a:endParaRPr lang="en-US" altLang="zh-CN" sz="6400" dirty="0">
              <a:latin typeface="微软雅黑" panose="020B0503020204020204" pitchFamily="34" charset="-122"/>
              <a:ea typeface="微软雅黑" panose="020B0503020204020204" pitchFamily="34" charset="-122"/>
            </a:endParaRPr>
          </a:p>
          <a:p>
            <a:pPr lvl="4"/>
            <a:r>
              <a:rPr lang="zh-CN" altLang="en-US" sz="6400" dirty="0">
                <a:latin typeface="微软雅黑" panose="020B0503020204020204" pitchFamily="34" charset="-122"/>
                <a:ea typeface="微软雅黑" panose="020B0503020204020204" pitchFamily="34" charset="-122"/>
              </a:rPr>
              <a:t>以所执行参数化或动态 </a:t>
            </a:r>
            <a:r>
              <a:rPr lang="en-US" altLang="zh-CN" sz="6400" dirty="0">
                <a:latin typeface="微软雅黑" panose="020B0503020204020204" pitchFamily="34" charset="-122"/>
                <a:ea typeface="微软雅黑" panose="020B0503020204020204" pitchFamily="34" charset="-122"/>
              </a:rPr>
              <a:t>SQL </a:t>
            </a:r>
            <a:r>
              <a:rPr lang="zh-CN" altLang="en-US" sz="6400" dirty="0">
                <a:latin typeface="微软雅黑" panose="020B0503020204020204" pitchFamily="34" charset="-122"/>
                <a:ea typeface="微软雅黑" panose="020B0503020204020204" pitchFamily="34" charset="-122"/>
              </a:rPr>
              <a:t>语句为键，执行计划，及数据</a:t>
            </a:r>
            <a:endParaRPr lang="en-US" altLang="zh-CN" sz="6400" dirty="0">
              <a:latin typeface="微软雅黑" panose="020B0503020204020204" pitchFamily="34" charset="-122"/>
              <a:ea typeface="微软雅黑" panose="020B0503020204020204" pitchFamily="34" charset="-122"/>
            </a:endParaRPr>
          </a:p>
          <a:p>
            <a:pPr lvl="4"/>
            <a:r>
              <a:rPr lang="zh-CN" altLang="en-US" sz="6400" dirty="0">
                <a:latin typeface="微软雅黑" panose="020B0503020204020204" pitchFamily="34" charset="-122"/>
                <a:ea typeface="微软雅黑" panose="020B0503020204020204" pitchFamily="34" charset="-122"/>
              </a:rPr>
              <a:t>可能发生参数嗅探缓存的计划或数据不对</a:t>
            </a:r>
            <a:endParaRPr lang="en-US" altLang="zh-CN" sz="6400" dirty="0">
              <a:latin typeface="微软雅黑" panose="020B0503020204020204" pitchFamily="34" charset="-122"/>
              <a:ea typeface="微软雅黑" panose="020B0503020204020204" pitchFamily="34" charset="-122"/>
            </a:endParaRPr>
          </a:p>
          <a:p>
            <a:pPr marL="1543050" lvl="4"/>
            <a:r>
              <a:rPr lang="zh-CN" altLang="en-US" sz="6400" dirty="0">
                <a:latin typeface="微软雅黑" panose="020B0503020204020204" pitchFamily="34" charset="-122"/>
                <a:ea typeface="微软雅黑" panose="020B0503020204020204" pitchFamily="34" charset="-122"/>
              </a:rPr>
              <a:t>本次 </a:t>
            </a:r>
            <a:r>
              <a:rPr lang="en-US" altLang="zh-CN" sz="6400" dirty="0" err="1">
                <a:latin typeface="微软雅黑" panose="020B0503020204020204" pitchFamily="34" charset="-122"/>
                <a:ea typeface="微软雅黑" panose="020B0503020204020204" pitchFamily="34" charset="-122"/>
              </a:rPr>
              <a:t>PgSQL</a:t>
            </a:r>
            <a:r>
              <a:rPr lang="en-US" altLang="zh-CN" sz="6400" dirty="0">
                <a:latin typeface="微软雅黑" panose="020B0503020204020204" pitchFamily="34" charset="-122"/>
                <a:ea typeface="微软雅黑" panose="020B0503020204020204" pitchFamily="34" charset="-122"/>
              </a:rPr>
              <a:t> </a:t>
            </a:r>
            <a:r>
              <a:rPr lang="zh-CN" altLang="en-US" sz="6400" dirty="0">
                <a:latin typeface="微软雅黑" panose="020B0503020204020204" pitchFamily="34" charset="-122"/>
                <a:ea typeface="微软雅黑" panose="020B0503020204020204" pitchFamily="34" charset="-122"/>
              </a:rPr>
              <a:t>参数化查询都是随机向量</a:t>
            </a:r>
            <a:endParaRPr lang="en-US" altLang="zh-CN" sz="6400" dirty="0">
              <a:latin typeface="微软雅黑" panose="020B0503020204020204" pitchFamily="34" charset="-122"/>
              <a:ea typeface="微软雅黑" panose="020B0503020204020204" pitchFamily="34" charset="-122"/>
            </a:endParaRPr>
          </a:p>
          <a:p>
            <a:pPr marL="2057400" lvl="5"/>
            <a:r>
              <a:rPr lang="zh-CN" altLang="en-US" sz="6400" dirty="0">
                <a:latin typeface="微软雅黑" panose="020B0503020204020204" pitchFamily="34" charset="-122"/>
                <a:ea typeface="微软雅黑" panose="020B0503020204020204" pitchFamily="34" charset="-122"/>
              </a:rPr>
              <a:t>可能每次查询在命中的缓存的数据几乎都是不对的</a:t>
            </a:r>
            <a:endParaRPr lang="en-US" altLang="zh-CN" sz="6400" dirty="0">
              <a:latin typeface="微软雅黑" panose="020B0503020204020204" pitchFamily="34" charset="-122"/>
              <a:ea typeface="微软雅黑" panose="020B0503020204020204" pitchFamily="34" charset="-122"/>
            </a:endParaRPr>
          </a:p>
          <a:p>
            <a:pPr marL="2057400" lvl="5"/>
            <a:r>
              <a:rPr lang="zh-CN" altLang="en-US" sz="6400" dirty="0">
                <a:latin typeface="微软雅黑" panose="020B0503020204020204" pitchFamily="34" charset="-122"/>
                <a:ea typeface="微软雅黑" panose="020B0503020204020204" pitchFamily="34" charset="-122"/>
              </a:rPr>
              <a:t>可能发生类似 </a:t>
            </a:r>
            <a:r>
              <a:rPr lang="en-US" altLang="zh-CN" sz="6400" dirty="0">
                <a:latin typeface="微软雅黑" panose="020B0503020204020204" pitchFamily="34" charset="-122"/>
                <a:ea typeface="微软雅黑" panose="020B0503020204020204" pitchFamily="34" charset="-122"/>
              </a:rPr>
              <a:t>SQL Server </a:t>
            </a:r>
            <a:r>
              <a:rPr lang="zh-CN" altLang="en-US" sz="6400" dirty="0">
                <a:latin typeface="微软雅黑" panose="020B0503020204020204" pitchFamily="34" charset="-122"/>
                <a:ea typeface="微软雅黑" panose="020B0503020204020204" pitchFamily="34" charset="-122"/>
              </a:rPr>
              <a:t>参数嗅探的问题，为了保证返回正确数据估计还会去磁盘按向量索引找</a:t>
            </a:r>
            <a:endParaRPr lang="en-US" altLang="zh-CN" sz="5500" dirty="0">
              <a:latin typeface="微软雅黑" panose="020B0503020204020204" pitchFamily="34" charset="-122"/>
              <a:ea typeface="微软雅黑" panose="020B0503020204020204" pitchFamily="34" charset="-122"/>
            </a:endParaRPr>
          </a:p>
          <a:p>
            <a:pPr marL="457200" lvl="1" indent="0">
              <a:buNone/>
            </a:pPr>
            <a:r>
              <a:rPr lang="en-US" dirty="0">
                <a:latin typeface="微软雅黑" panose="020B0503020204020204" pitchFamily="34" charset="-122"/>
                <a:ea typeface="微软雅黑" panose="020B0503020204020204" pitchFamily="34" charset="-122"/>
              </a:rPr>
              <a:t>	</a:t>
            </a:r>
          </a:p>
        </p:txBody>
      </p:sp>
    </p:spTree>
    <p:extLst>
      <p:ext uri="{BB962C8B-B14F-4D97-AF65-F5344CB8AC3E}">
        <p14:creationId xmlns:p14="http://schemas.microsoft.com/office/powerpoint/2010/main" val="20591533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60522B-BE8D-5E4C-0B0C-FEDB39BE1B8F}"/>
              </a:ext>
            </a:extLst>
          </p:cNvPr>
          <p:cNvSpPr>
            <a:spLocks noGrp="1"/>
          </p:cNvSpPr>
          <p:nvPr>
            <p:ph type="title"/>
          </p:nvPr>
        </p:nvSpPr>
        <p:spPr>
          <a:xfrm>
            <a:off x="677334" y="21771"/>
            <a:ext cx="8596668" cy="731520"/>
          </a:xfrm>
        </p:spPr>
        <p:txBody>
          <a:bodyPr/>
          <a:lstStyle/>
          <a:p>
            <a:r>
              <a:rPr lang="en-US" altLang="zh-CN" b="1" dirty="0" err="1">
                <a:solidFill>
                  <a:srgbClr val="FF0000"/>
                </a:solidFill>
                <a:latin typeface="微软雅黑" panose="020B0503020204020204" pitchFamily="34" charset="-122"/>
                <a:ea typeface="微软雅黑" panose="020B0503020204020204" pitchFamily="34" charset="-122"/>
              </a:rPr>
              <a:t>Qdrant</a:t>
            </a:r>
            <a:r>
              <a:rPr lang="en-US" altLang="zh-CN" b="1" dirty="0">
                <a:solidFill>
                  <a:srgbClr val="FF0000"/>
                </a:solidFill>
                <a:latin typeface="微软雅黑" panose="020B0503020204020204" pitchFamily="34" charset="-122"/>
                <a:ea typeface="微软雅黑" panose="020B0503020204020204" pitchFamily="34" charset="-122"/>
              </a:rPr>
              <a:t> </a:t>
            </a:r>
            <a:r>
              <a:rPr lang="zh-CN" altLang="en-US" b="1" dirty="0">
                <a:solidFill>
                  <a:srgbClr val="FF0000"/>
                </a:solidFill>
                <a:latin typeface="微软雅黑" panose="020B0503020204020204" pitchFamily="34" charset="-122"/>
                <a:ea typeface="微软雅黑" panose="020B0503020204020204" pitchFamily="34" charset="-122"/>
              </a:rPr>
              <a:t>优劣分析（个人经验）</a:t>
            </a:r>
            <a:endParaRPr lang="en-US"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2327D866-65D8-B5B1-B39B-05CDFCBB3ABE}"/>
              </a:ext>
            </a:extLst>
          </p:cNvPr>
          <p:cNvSpPr>
            <a:spLocks noGrp="1"/>
          </p:cNvSpPr>
          <p:nvPr>
            <p:ph idx="1"/>
          </p:nvPr>
        </p:nvSpPr>
        <p:spPr>
          <a:xfrm>
            <a:off x="677334" y="753290"/>
            <a:ext cx="8596668" cy="6082939"/>
          </a:xfrm>
        </p:spPr>
        <p:txBody>
          <a:bodyPr>
            <a:normAutofit fontScale="92500" lnSpcReduction="20000"/>
          </a:bodyPr>
          <a:lstStyle/>
          <a:p>
            <a:r>
              <a:rPr lang="zh-CN" altLang="en-US" b="1" dirty="0">
                <a:solidFill>
                  <a:srgbClr val="FF0000"/>
                </a:solidFill>
                <a:latin typeface="微软雅黑" panose="020B0503020204020204" pitchFamily="34" charset="-122"/>
                <a:ea typeface="微软雅黑" panose="020B0503020204020204" pitchFamily="34" charset="-122"/>
              </a:rPr>
              <a:t>优势</a:t>
            </a:r>
            <a:endParaRPr lang="en-US" altLang="zh-CN" b="1" dirty="0">
              <a:solidFill>
                <a:srgbClr val="FF0000"/>
              </a:solidFill>
              <a:latin typeface="微软雅黑" panose="020B0503020204020204" pitchFamily="34" charset="-122"/>
              <a:ea typeface="微软雅黑" panose="020B0503020204020204" pitchFamily="34" charset="-122"/>
            </a:endParaRPr>
          </a:p>
          <a:p>
            <a:pPr lvl="1"/>
            <a:r>
              <a:rPr lang="zh-CN" altLang="en-US" b="1" dirty="0">
                <a:solidFill>
                  <a:srgbClr val="FF0000"/>
                </a:solidFill>
                <a:latin typeface="微软雅黑" panose="020B0503020204020204" pitchFamily="34" charset="-122"/>
                <a:ea typeface="微软雅黑" panose="020B0503020204020204" pitchFamily="34" charset="-122"/>
              </a:rPr>
              <a:t>支持持久化数据，重启自动恢复</a:t>
            </a:r>
            <a:endParaRPr lang="en-US" altLang="zh-CN" b="1" dirty="0">
              <a:solidFill>
                <a:srgbClr val="FF0000"/>
              </a:solidFill>
              <a:latin typeface="微软雅黑" panose="020B0503020204020204" pitchFamily="34" charset="-122"/>
              <a:ea typeface="微软雅黑" panose="020B0503020204020204" pitchFamily="34" charset="-122"/>
            </a:endParaRPr>
          </a:p>
          <a:p>
            <a:pPr lvl="1"/>
            <a:r>
              <a:rPr lang="zh-CN" altLang="en-US" b="1" dirty="0">
                <a:solidFill>
                  <a:srgbClr val="FF0000"/>
                </a:solidFill>
                <a:latin typeface="微软雅黑" panose="020B0503020204020204" pitchFamily="34" charset="-122"/>
                <a:ea typeface="微软雅黑" panose="020B0503020204020204" pitchFamily="34" charset="-122"/>
              </a:rPr>
              <a:t>默认仅支持内存 </a:t>
            </a:r>
            <a:r>
              <a:rPr lang="en-US" altLang="zh-CN" b="1" dirty="0">
                <a:solidFill>
                  <a:srgbClr val="FF0000"/>
                </a:solidFill>
                <a:latin typeface="微软雅黑" panose="020B0503020204020204" pitchFamily="34" charset="-122"/>
                <a:ea typeface="微软雅黑" panose="020B0503020204020204" pitchFamily="34" charset="-122"/>
              </a:rPr>
              <a:t>HNSW </a:t>
            </a:r>
            <a:r>
              <a:rPr lang="zh-CN" altLang="en-US" b="1" dirty="0">
                <a:solidFill>
                  <a:srgbClr val="FF0000"/>
                </a:solidFill>
                <a:latin typeface="微软雅黑" panose="020B0503020204020204" pitchFamily="34" charset="-122"/>
                <a:ea typeface="微软雅黑" panose="020B0503020204020204" pitchFamily="34" charset="-122"/>
              </a:rPr>
              <a:t>索引</a:t>
            </a:r>
            <a:r>
              <a:rPr lang="zh-CN" altLang="en-US" sz="2400" b="1" dirty="0">
                <a:solidFill>
                  <a:srgbClr val="FF0000"/>
                </a:solidFill>
                <a:latin typeface="微软雅黑" panose="020B0503020204020204" pitchFamily="34" charset="-122"/>
                <a:ea typeface="微软雅黑" panose="020B0503020204020204" pitchFamily="34" charset="-122"/>
              </a:rPr>
              <a:t>（足矣）</a:t>
            </a:r>
            <a:endParaRPr lang="en-US" altLang="zh-CN" sz="2400" b="1" dirty="0">
              <a:solidFill>
                <a:srgbClr val="FF0000"/>
              </a:solidFill>
              <a:latin typeface="微软雅黑" panose="020B0503020204020204" pitchFamily="34" charset="-122"/>
              <a:ea typeface="微软雅黑" panose="020B0503020204020204" pitchFamily="34" charset="-122"/>
            </a:endParaRPr>
          </a:p>
          <a:p>
            <a:pPr lvl="1"/>
            <a:r>
              <a:rPr lang="zh-CN" altLang="en-US" b="1" dirty="0">
                <a:solidFill>
                  <a:srgbClr val="FF0000"/>
                </a:solidFill>
                <a:latin typeface="微软雅黑" panose="020B0503020204020204" pitchFamily="34" charset="-122"/>
                <a:ea typeface="微软雅黑" panose="020B0503020204020204" pitchFamily="34" charset="-122"/>
              </a:rPr>
              <a:t>支持 </a:t>
            </a:r>
            <a:r>
              <a:rPr lang="en-US" altLang="zh-CN" b="1" dirty="0">
                <a:solidFill>
                  <a:srgbClr val="FF0000"/>
                </a:solidFill>
                <a:latin typeface="微软雅黑" panose="020B0503020204020204" pitchFamily="34" charset="-122"/>
                <a:ea typeface="微软雅黑" panose="020B0503020204020204" pitchFamily="34" charset="-122"/>
              </a:rPr>
              <a:t>HTTP Rest/</a:t>
            </a:r>
            <a:r>
              <a:rPr lang="zh-CN" altLang="en-US" b="1" dirty="0">
                <a:solidFill>
                  <a:srgbClr val="FF0000"/>
                </a:solidFill>
                <a:latin typeface="微软雅黑" panose="020B0503020204020204" pitchFamily="34" charset="-122"/>
                <a:ea typeface="微软雅黑" panose="020B0503020204020204" pitchFamily="34" charset="-122"/>
              </a:rPr>
              <a:t> </a:t>
            </a:r>
            <a:r>
              <a:rPr lang="en-US" altLang="zh-CN" b="1" dirty="0" err="1">
                <a:solidFill>
                  <a:srgbClr val="FF0000"/>
                </a:solidFill>
                <a:latin typeface="微软雅黑" panose="020B0503020204020204" pitchFamily="34" charset="-122"/>
                <a:ea typeface="微软雅黑" panose="020B0503020204020204" pitchFamily="34" charset="-122"/>
              </a:rPr>
              <a:t>Grpc</a:t>
            </a:r>
            <a:r>
              <a:rPr lang="zh-CN" altLang="en-US" b="1" dirty="0">
                <a:solidFill>
                  <a:srgbClr val="FF0000"/>
                </a:solidFill>
                <a:latin typeface="微软雅黑" panose="020B0503020204020204" pitchFamily="34" charset="-122"/>
                <a:ea typeface="微软雅黑" panose="020B0503020204020204" pitchFamily="34" charset="-122"/>
              </a:rPr>
              <a:t> </a:t>
            </a:r>
            <a:r>
              <a:rPr lang="en-US" altLang="zh-CN" b="1" dirty="0">
                <a:solidFill>
                  <a:srgbClr val="FF0000"/>
                </a:solidFill>
                <a:latin typeface="微软雅黑" panose="020B0503020204020204" pitchFamily="34" charset="-122"/>
                <a:ea typeface="微软雅黑" panose="020B0503020204020204" pitchFamily="34" charset="-122"/>
              </a:rPr>
              <a:t>(</a:t>
            </a:r>
            <a:r>
              <a:rPr lang="zh-CN" altLang="en-US" b="1" dirty="0">
                <a:solidFill>
                  <a:srgbClr val="FF0000"/>
                </a:solidFill>
                <a:latin typeface="微软雅黑" panose="020B0503020204020204" pitchFamily="34" charset="-122"/>
                <a:ea typeface="微软雅黑" panose="020B0503020204020204" pitchFamily="34" charset="-122"/>
              </a:rPr>
              <a:t>尚未 </a:t>
            </a:r>
            <a:r>
              <a:rPr lang="en-US" altLang="zh-CN" b="1" dirty="0">
                <a:solidFill>
                  <a:srgbClr val="FF0000"/>
                </a:solidFill>
                <a:latin typeface="微软雅黑" panose="020B0503020204020204" pitchFamily="34" charset="-122"/>
                <a:ea typeface="微软雅黑" panose="020B0503020204020204" pitchFamily="34" charset="-122"/>
              </a:rPr>
              <a:t>GA) </a:t>
            </a:r>
            <a:r>
              <a:rPr lang="zh-CN" altLang="en-US" b="1" dirty="0">
                <a:solidFill>
                  <a:srgbClr val="FF0000"/>
                </a:solidFill>
                <a:latin typeface="微软雅黑" panose="020B0503020204020204" pitchFamily="34" charset="-122"/>
                <a:ea typeface="微软雅黑" panose="020B0503020204020204" pitchFamily="34" charset="-122"/>
              </a:rPr>
              <a:t>调用</a:t>
            </a:r>
            <a:endParaRPr lang="en-US" altLang="zh-CN" b="1" dirty="0">
              <a:solidFill>
                <a:srgbClr val="FF0000"/>
              </a:solidFill>
              <a:latin typeface="微软雅黑" panose="020B0503020204020204" pitchFamily="34" charset="-122"/>
              <a:ea typeface="微软雅黑" panose="020B0503020204020204" pitchFamily="34" charset="-122"/>
            </a:endParaRPr>
          </a:p>
          <a:p>
            <a:pPr lvl="2"/>
            <a:r>
              <a:rPr lang="zh-CN" altLang="en-US" b="1" dirty="0">
                <a:solidFill>
                  <a:srgbClr val="FF0000"/>
                </a:solidFill>
                <a:latin typeface="微软雅黑" panose="020B0503020204020204" pitchFamily="34" charset="-122"/>
                <a:ea typeface="微软雅黑" panose="020B0503020204020204" pitchFamily="34" charset="-122"/>
              </a:rPr>
              <a:t>远程调用 </a:t>
            </a:r>
            <a:r>
              <a:rPr lang="en-US" altLang="zh-CN" b="1" dirty="0" err="1">
                <a:solidFill>
                  <a:srgbClr val="FF0000"/>
                </a:solidFill>
                <a:latin typeface="微软雅黑" panose="020B0503020204020204" pitchFamily="34" charset="-122"/>
                <a:ea typeface="微软雅黑" panose="020B0503020204020204" pitchFamily="34" charset="-122"/>
              </a:rPr>
              <a:t>Qdrant</a:t>
            </a:r>
            <a:r>
              <a:rPr lang="en-US" altLang="zh-CN" b="1" dirty="0">
                <a:solidFill>
                  <a:srgbClr val="FF0000"/>
                </a:solidFill>
                <a:latin typeface="微软雅黑" panose="020B0503020204020204" pitchFamily="34" charset="-122"/>
                <a:ea typeface="微软雅黑" panose="020B0503020204020204" pitchFamily="34" charset="-122"/>
              </a:rPr>
              <a:t> </a:t>
            </a:r>
            <a:r>
              <a:rPr lang="zh-CN" altLang="en-US" b="1" dirty="0">
                <a:solidFill>
                  <a:srgbClr val="FF0000"/>
                </a:solidFill>
                <a:latin typeface="微软雅黑" panose="020B0503020204020204" pitchFamily="34" charset="-122"/>
                <a:ea typeface="微软雅黑" panose="020B0503020204020204" pitchFamily="34" charset="-122"/>
              </a:rPr>
              <a:t>时</a:t>
            </a:r>
            <a:r>
              <a:rPr lang="en-US" altLang="zh-CN" b="1" dirty="0">
                <a:solidFill>
                  <a:srgbClr val="FF0000"/>
                </a:solidFill>
                <a:latin typeface="微软雅黑" panose="020B0503020204020204" pitchFamily="34" charset="-122"/>
                <a:ea typeface="微软雅黑" panose="020B0503020204020204" pitchFamily="34" charset="-122"/>
              </a:rPr>
              <a:t>,</a:t>
            </a:r>
            <a:r>
              <a:rPr lang="zh-CN" altLang="en-US" b="1" dirty="0">
                <a:solidFill>
                  <a:srgbClr val="FF0000"/>
                </a:solidFill>
                <a:latin typeface="微软雅黑" panose="020B0503020204020204" pitchFamily="34" charset="-122"/>
                <a:ea typeface="微软雅黑" panose="020B0503020204020204" pitchFamily="34" charset="-122"/>
              </a:rPr>
              <a:t> </a:t>
            </a:r>
            <a:r>
              <a:rPr lang="en-US" altLang="zh-CN" b="1" dirty="0" err="1">
                <a:solidFill>
                  <a:srgbClr val="FF0000"/>
                </a:solidFill>
                <a:latin typeface="微软雅黑" panose="020B0503020204020204" pitchFamily="34" charset="-122"/>
                <a:ea typeface="微软雅黑" panose="020B0503020204020204" pitchFamily="34" charset="-122"/>
              </a:rPr>
              <a:t>Grpc</a:t>
            </a:r>
            <a:r>
              <a:rPr lang="zh-CN" altLang="en-US" b="1" dirty="0">
                <a:solidFill>
                  <a:srgbClr val="FF0000"/>
                </a:solidFill>
                <a:latin typeface="微软雅黑" panose="020B0503020204020204" pitchFamily="34" charset="-122"/>
                <a:ea typeface="微软雅黑" panose="020B0503020204020204" pitchFamily="34" charset="-122"/>
              </a:rPr>
              <a:t> 才对 </a:t>
            </a:r>
            <a:r>
              <a:rPr lang="en-US" altLang="zh-CN" b="1" dirty="0">
                <a:solidFill>
                  <a:srgbClr val="FF0000"/>
                </a:solidFill>
                <a:latin typeface="微软雅黑" panose="020B0503020204020204" pitchFamily="34" charset="-122"/>
                <a:ea typeface="微软雅黑" panose="020B0503020204020204" pitchFamily="34" charset="-122"/>
              </a:rPr>
              <a:t>Http </a:t>
            </a:r>
            <a:r>
              <a:rPr lang="zh-CN" altLang="en-US" b="1" dirty="0">
                <a:solidFill>
                  <a:srgbClr val="FF0000"/>
                </a:solidFill>
                <a:latin typeface="微软雅黑" panose="020B0503020204020204" pitchFamily="34" charset="-122"/>
                <a:ea typeface="微软雅黑" panose="020B0503020204020204" pitchFamily="34" charset="-122"/>
              </a:rPr>
              <a:t>有优势 </a:t>
            </a:r>
            <a:r>
              <a:rPr lang="en-US" altLang="zh-CN" b="1" dirty="0">
                <a:solidFill>
                  <a:srgbClr val="FF0000"/>
                </a:solidFill>
                <a:latin typeface="微软雅黑" panose="020B0503020204020204" pitchFamily="34" charset="-122"/>
                <a:ea typeface="微软雅黑" panose="020B0503020204020204" pitchFamily="34" charset="-122"/>
              </a:rPr>
              <a:t>100</a:t>
            </a:r>
            <a:r>
              <a:rPr lang="zh-CN" altLang="en-US" b="1" dirty="0">
                <a:solidFill>
                  <a:srgbClr val="FF0000"/>
                </a:solidFill>
                <a:latin typeface="微软雅黑" panose="020B0503020204020204" pitchFamily="34" charset="-122"/>
                <a:ea typeface="微软雅黑" panose="020B0503020204020204" pitchFamily="34" charset="-122"/>
              </a:rPr>
              <a:t>毫秒</a:t>
            </a:r>
            <a:r>
              <a:rPr lang="en-US" altLang="zh-CN" b="1" dirty="0">
                <a:solidFill>
                  <a:srgbClr val="FF0000"/>
                </a:solidFill>
                <a:latin typeface="微软雅黑" panose="020B0503020204020204" pitchFamily="34" charset="-122"/>
                <a:ea typeface="微软雅黑" panose="020B0503020204020204" pitchFamily="34" charset="-122"/>
              </a:rPr>
              <a:t>,</a:t>
            </a:r>
            <a:r>
              <a:rPr lang="zh-CN" altLang="en-US" b="1" dirty="0">
                <a:solidFill>
                  <a:srgbClr val="FF0000"/>
                </a:solidFill>
                <a:latin typeface="微软雅黑" panose="020B0503020204020204" pitchFamily="34" charset="-122"/>
                <a:ea typeface="微软雅黑" panose="020B0503020204020204" pitchFamily="34" charset="-122"/>
              </a:rPr>
              <a:t> 估计没此远程调用场景</a:t>
            </a:r>
            <a:r>
              <a:rPr lang="en-US" altLang="zh-CN" b="1" dirty="0">
                <a:solidFill>
                  <a:srgbClr val="FF0000"/>
                </a:solidFill>
                <a:latin typeface="微软雅黑" panose="020B0503020204020204" pitchFamily="34" charset="-122"/>
                <a:ea typeface="微软雅黑" panose="020B0503020204020204" pitchFamily="34" charset="-122"/>
              </a:rPr>
              <a:t>?</a:t>
            </a:r>
          </a:p>
          <a:p>
            <a:pPr lvl="1"/>
            <a:r>
              <a:rPr lang="en-US" altLang="zh-CN" b="1" dirty="0">
                <a:solidFill>
                  <a:srgbClr val="FF0000"/>
                </a:solidFill>
                <a:latin typeface="微软雅黑" panose="020B0503020204020204" pitchFamily="34" charset="-122"/>
                <a:ea typeface="微软雅黑" panose="020B0503020204020204" pitchFamily="34" charset="-122"/>
              </a:rPr>
              <a:t>Azure </a:t>
            </a:r>
            <a:r>
              <a:rPr lang="zh-CN" altLang="en-US" b="1" dirty="0">
                <a:solidFill>
                  <a:srgbClr val="FF0000"/>
                </a:solidFill>
                <a:latin typeface="微软雅黑" panose="020B0503020204020204" pitchFamily="34" charset="-122"/>
                <a:ea typeface="微软雅黑" panose="020B0503020204020204" pitchFamily="34" charset="-122"/>
              </a:rPr>
              <a:t>支持</a:t>
            </a:r>
            <a:endParaRPr lang="en-US" altLang="zh-CN" b="1" dirty="0">
              <a:solidFill>
                <a:srgbClr val="FF0000"/>
              </a:solidFill>
              <a:latin typeface="微软雅黑" panose="020B0503020204020204" pitchFamily="34" charset="-122"/>
              <a:ea typeface="微软雅黑" panose="020B0503020204020204" pitchFamily="34" charset="-122"/>
            </a:endParaRPr>
          </a:p>
          <a:p>
            <a:pPr lvl="2"/>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https://github.com/Azure-Samples/qdrant-azure</a:t>
            </a:r>
            <a:endParaRPr lang="en-US" dirty="0">
              <a:solidFill>
                <a:srgbClr val="0070C0"/>
              </a:solidFill>
              <a:latin typeface="微软雅黑" panose="020B0503020204020204" pitchFamily="34" charset="-122"/>
              <a:ea typeface="微软雅黑" panose="020B0503020204020204" pitchFamily="34" charset="-122"/>
            </a:endParaRPr>
          </a:p>
          <a:p>
            <a:pPr lvl="3"/>
            <a:r>
              <a:rPr lang="en-US" altLang="zh-CN" dirty="0">
                <a:solidFill>
                  <a:srgbClr val="0070C0"/>
                </a:solidFill>
                <a:latin typeface="微软雅黑" panose="020B0503020204020204" pitchFamily="34" charset="-122"/>
                <a:ea typeface="微软雅黑" panose="020B0503020204020204" pitchFamily="34" charset="-122"/>
              </a:rPr>
              <a:t>Run on AKS or Container</a:t>
            </a:r>
            <a:endParaRPr lang="en-US" dirty="0">
              <a:solidFill>
                <a:srgbClr val="0070C0"/>
              </a:solidFill>
              <a:latin typeface="微软雅黑" panose="020B0503020204020204" pitchFamily="34" charset="-122"/>
              <a:ea typeface="微软雅黑" panose="020B0503020204020204" pitchFamily="34" charset="-122"/>
            </a:endParaRPr>
          </a:p>
          <a:p>
            <a:pPr lvl="2"/>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https://devblogs.microsoft.com/semantic-kernel/the-power-of-persistent-memory-with-semantic-kernel-and-qdrant-vector-database/</a:t>
            </a:r>
            <a:endParaRPr lang="en-US" dirty="0">
              <a:solidFill>
                <a:srgbClr val="0070C0"/>
              </a:solidFill>
              <a:latin typeface="微软雅黑" panose="020B0503020204020204" pitchFamily="34" charset="-122"/>
              <a:ea typeface="微软雅黑" panose="020B0503020204020204" pitchFamily="34" charset="-122"/>
            </a:endParaRPr>
          </a:p>
          <a:p>
            <a:pPr lvl="2"/>
            <a:r>
              <a:rPr lang="en-US"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https://devblogs.microsoft.com/semantic-kernel/qdrant/</a:t>
            </a:r>
            <a:endParaRPr lang="en-US" altLang="zh-CN" b="1" dirty="0">
              <a:solidFill>
                <a:srgbClr val="FF0000"/>
              </a:solidFill>
              <a:latin typeface="微软雅黑" panose="020B0503020204020204" pitchFamily="34" charset="-122"/>
              <a:ea typeface="微软雅黑" panose="020B0503020204020204" pitchFamily="34" charset="-122"/>
            </a:endParaRPr>
          </a:p>
          <a:p>
            <a:r>
              <a:rPr lang="zh-CN" altLang="en-US" b="1" dirty="0">
                <a:solidFill>
                  <a:srgbClr val="FF0000"/>
                </a:solidFill>
                <a:latin typeface="微软雅黑" panose="020B0503020204020204" pitchFamily="34" charset="-122"/>
                <a:ea typeface="微软雅黑" panose="020B0503020204020204" pitchFamily="34" charset="-122"/>
              </a:rPr>
              <a:t>缺点</a:t>
            </a:r>
            <a:endParaRPr lang="en-US" altLang="zh-CN" b="1" dirty="0">
              <a:solidFill>
                <a:srgbClr val="FF0000"/>
              </a:solidFill>
              <a:latin typeface="微软雅黑" panose="020B0503020204020204" pitchFamily="34" charset="-122"/>
              <a:ea typeface="微软雅黑" panose="020B0503020204020204" pitchFamily="34" charset="-122"/>
            </a:endParaRPr>
          </a:p>
          <a:p>
            <a:pPr lvl="1"/>
            <a:r>
              <a:rPr lang="zh-CN" altLang="en-US" b="1" dirty="0">
                <a:solidFill>
                  <a:srgbClr val="FF0000"/>
                </a:solidFill>
                <a:latin typeface="微软雅黑" panose="020B0503020204020204" pitchFamily="34" charset="-122"/>
                <a:ea typeface="微软雅黑" panose="020B0503020204020204" pitchFamily="34" charset="-122"/>
              </a:rPr>
              <a:t>缺省无认证</a:t>
            </a:r>
            <a:endParaRPr lang="en-US" altLang="zh-CN" b="1" dirty="0">
              <a:solidFill>
                <a:srgbClr val="FF0000"/>
              </a:solidFill>
              <a:latin typeface="微软雅黑" panose="020B0503020204020204" pitchFamily="34" charset="-122"/>
              <a:ea typeface="微软雅黑" panose="020B0503020204020204" pitchFamily="34" charset="-122"/>
            </a:endParaRPr>
          </a:p>
          <a:p>
            <a:pPr lvl="2"/>
            <a:r>
              <a:rPr lang="zh-CN" altLang="en-US" b="1" dirty="0">
                <a:solidFill>
                  <a:srgbClr val="FF0000"/>
                </a:solidFill>
                <a:latin typeface="微软雅黑" panose="020B0503020204020204" pitchFamily="34" charset="-122"/>
                <a:ea typeface="微软雅黑" panose="020B0503020204020204" pitchFamily="34" charset="-122"/>
              </a:rPr>
              <a:t>需要同时打开 </a:t>
            </a:r>
            <a:r>
              <a:rPr lang="en-US" altLang="zh-CN" b="1" dirty="0">
                <a:solidFill>
                  <a:srgbClr val="FF0000"/>
                </a:solidFill>
                <a:latin typeface="微软雅黑" panose="020B0503020204020204" pitchFamily="34" charset="-122"/>
                <a:ea typeface="微软雅黑" panose="020B0503020204020204" pitchFamily="34" charset="-122"/>
              </a:rPr>
              <a:t>TLS/HTTPS </a:t>
            </a:r>
          </a:p>
          <a:p>
            <a:pPr lvl="1"/>
            <a:r>
              <a:rPr lang="en-US" altLang="zh-CN" b="1" dirty="0" err="1">
                <a:solidFill>
                  <a:srgbClr val="FF0000"/>
                </a:solidFill>
                <a:latin typeface="微软雅黑" panose="020B0503020204020204" pitchFamily="34" charset="-122"/>
                <a:ea typeface="微软雅黑" panose="020B0503020204020204" pitchFamily="34" charset="-122"/>
              </a:rPr>
              <a:t>Qdrant</a:t>
            </a:r>
            <a:r>
              <a:rPr lang="en-US" altLang="zh-CN" b="1" dirty="0">
                <a:solidFill>
                  <a:srgbClr val="FF0000"/>
                </a:solidFill>
                <a:latin typeface="微软雅黑" panose="020B0503020204020204" pitchFamily="34" charset="-122"/>
                <a:ea typeface="微软雅黑" panose="020B0503020204020204" pitchFamily="34" charset="-122"/>
              </a:rPr>
              <a:t> </a:t>
            </a:r>
            <a:r>
              <a:rPr lang="en-US" altLang="zh-CN" b="1" dirty="0" err="1">
                <a:solidFill>
                  <a:srgbClr val="FF0000"/>
                </a:solidFill>
                <a:latin typeface="微软雅黑" panose="020B0503020204020204" pitchFamily="34" charset="-122"/>
                <a:ea typeface="微软雅黑" panose="020B0503020204020204" pitchFamily="34" charset="-122"/>
              </a:rPr>
              <a:t>WebUI</a:t>
            </a:r>
            <a:r>
              <a:rPr lang="en-US" altLang="zh-CN" b="1" dirty="0">
                <a:solidFill>
                  <a:srgbClr val="FF0000"/>
                </a:solidFill>
                <a:latin typeface="微软雅黑" panose="020B0503020204020204" pitchFamily="34" charset="-122"/>
                <a:ea typeface="微软雅黑" panose="020B0503020204020204" pitchFamily="34" charset="-122"/>
              </a:rPr>
              <a:t> </a:t>
            </a:r>
            <a:r>
              <a:rPr lang="zh-CN" altLang="en-US" b="1" dirty="0">
                <a:solidFill>
                  <a:srgbClr val="FF0000"/>
                </a:solidFill>
                <a:latin typeface="微软雅黑" panose="020B0503020204020204" pitchFamily="34" charset="-122"/>
                <a:ea typeface="微软雅黑" panose="020B0503020204020204" pitchFamily="34" charset="-122"/>
              </a:rPr>
              <a:t>管理门户功能简陋</a:t>
            </a:r>
            <a:endParaRPr lang="en-US" altLang="zh-CN" b="1" dirty="0">
              <a:solidFill>
                <a:srgbClr val="FF0000"/>
              </a:solidFill>
              <a:latin typeface="微软雅黑" panose="020B0503020204020204" pitchFamily="34" charset="-122"/>
              <a:ea typeface="微软雅黑" panose="020B0503020204020204" pitchFamily="34" charset="-122"/>
            </a:endParaRPr>
          </a:p>
          <a:p>
            <a:pPr lvl="2"/>
            <a:r>
              <a:rPr lang="en-US" dirty="0" err="1">
                <a:solidFill>
                  <a:srgbClr val="0070C0"/>
                </a:solidFill>
                <a:hlinkClick r:id="rId5">
                  <a:extLst>
                    <a:ext uri="{A12FA001-AC4F-418D-AE19-62706E023703}">
                      <ahyp:hlinkClr xmlns:ahyp="http://schemas.microsoft.com/office/drawing/2018/hyperlinkcolor" val="tx"/>
                    </a:ext>
                  </a:extLst>
                </a:hlinkClick>
              </a:rPr>
              <a:t>qdrant</a:t>
            </a:r>
            <a:r>
              <a:rPr lang="en-US" dirty="0">
                <a:solidFill>
                  <a:srgbClr val="0070C0"/>
                </a:solidFill>
                <a:hlinkClick r:id="rId5">
                  <a:extLst>
                    <a:ext uri="{A12FA001-AC4F-418D-AE19-62706E023703}">
                      <ahyp:hlinkClr xmlns:ahyp="http://schemas.microsoft.com/office/drawing/2018/hyperlinkcolor" val="tx"/>
                    </a:ext>
                  </a:extLst>
                </a:hlinkClick>
              </a:rPr>
              <a:t>/</a:t>
            </a:r>
            <a:r>
              <a:rPr lang="en-US" dirty="0" err="1">
                <a:solidFill>
                  <a:srgbClr val="0070C0"/>
                </a:solidFill>
                <a:hlinkClick r:id="rId5">
                  <a:extLst>
                    <a:ext uri="{A12FA001-AC4F-418D-AE19-62706E023703}">
                      <ahyp:hlinkClr xmlns:ahyp="http://schemas.microsoft.com/office/drawing/2018/hyperlinkcolor" val="tx"/>
                    </a:ext>
                  </a:extLst>
                </a:hlinkClick>
              </a:rPr>
              <a:t>qdrant</a:t>
            </a:r>
            <a:r>
              <a:rPr lang="en-US" dirty="0">
                <a:solidFill>
                  <a:srgbClr val="0070C0"/>
                </a:solidFill>
                <a:hlinkClick r:id="rId5">
                  <a:extLst>
                    <a:ext uri="{A12FA001-AC4F-418D-AE19-62706E023703}">
                      <ahyp:hlinkClr xmlns:ahyp="http://schemas.microsoft.com/office/drawing/2018/hyperlinkcolor" val="tx"/>
                    </a:ext>
                  </a:extLst>
                </a:hlinkClick>
              </a:rPr>
              <a:t>-web-</a:t>
            </a:r>
            <a:r>
              <a:rPr lang="en-US" dirty="0" err="1">
                <a:solidFill>
                  <a:srgbClr val="0070C0"/>
                </a:solidFill>
                <a:hlinkClick r:id="rId5">
                  <a:extLst>
                    <a:ext uri="{A12FA001-AC4F-418D-AE19-62706E023703}">
                      <ahyp:hlinkClr xmlns:ahyp="http://schemas.microsoft.com/office/drawing/2018/hyperlinkcolor" val="tx"/>
                    </a:ext>
                  </a:extLst>
                </a:hlinkClick>
              </a:rPr>
              <a:t>ui</a:t>
            </a:r>
            <a:r>
              <a:rPr lang="en-US" dirty="0">
                <a:solidFill>
                  <a:srgbClr val="0070C0"/>
                </a:solidFill>
                <a:hlinkClick r:id="rId5">
                  <a:extLst>
                    <a:ext uri="{A12FA001-AC4F-418D-AE19-62706E023703}">
                      <ahyp:hlinkClr xmlns:ahyp="http://schemas.microsoft.com/office/drawing/2018/hyperlinkcolor" val="tx"/>
                    </a:ext>
                  </a:extLst>
                </a:hlinkClick>
              </a:rPr>
              <a:t>: Self-hosted web UI for </a:t>
            </a:r>
            <a:r>
              <a:rPr lang="en-US" dirty="0" err="1">
                <a:solidFill>
                  <a:srgbClr val="0070C0"/>
                </a:solidFill>
                <a:hlinkClick r:id="rId5">
                  <a:extLst>
                    <a:ext uri="{A12FA001-AC4F-418D-AE19-62706E023703}">
                      <ahyp:hlinkClr xmlns:ahyp="http://schemas.microsoft.com/office/drawing/2018/hyperlinkcolor" val="tx"/>
                    </a:ext>
                  </a:extLst>
                </a:hlinkClick>
              </a:rPr>
              <a:t>Qdrant</a:t>
            </a:r>
            <a:r>
              <a:rPr lang="en-US" dirty="0">
                <a:solidFill>
                  <a:srgbClr val="0070C0"/>
                </a:solidFill>
                <a:hlinkClick r:id="rId5">
                  <a:extLst>
                    <a:ext uri="{A12FA001-AC4F-418D-AE19-62706E023703}">
                      <ahyp:hlinkClr xmlns:ahyp="http://schemas.microsoft.com/office/drawing/2018/hyperlinkcolor" val="tx"/>
                    </a:ext>
                  </a:extLst>
                </a:hlinkClick>
              </a:rPr>
              <a:t> (github.com)</a:t>
            </a:r>
            <a:endParaRPr lang="en-US" dirty="0">
              <a:solidFill>
                <a:srgbClr val="0070C0"/>
              </a:solidFill>
            </a:endParaRPr>
          </a:p>
          <a:p>
            <a:pPr lvl="2"/>
            <a:r>
              <a:rPr lang="zh-CN" altLang="en-US" b="1" dirty="0">
                <a:solidFill>
                  <a:srgbClr val="FF0000"/>
                </a:solidFill>
                <a:latin typeface="微软雅黑" panose="020B0503020204020204" pitchFamily="34" charset="-122"/>
                <a:ea typeface="微软雅黑" panose="020B0503020204020204" pitchFamily="34" charset="-122"/>
              </a:rPr>
              <a:t>绑定侦听所有</a:t>
            </a:r>
            <a:r>
              <a:rPr lang="en-US" altLang="zh-CN" b="1" dirty="0">
                <a:solidFill>
                  <a:srgbClr val="FF0000"/>
                </a:solidFill>
                <a:latin typeface="微软雅黑" panose="020B0503020204020204" pitchFamily="34" charset="-122"/>
                <a:ea typeface="微软雅黑" panose="020B0503020204020204" pitchFamily="34" charset="-122"/>
              </a:rPr>
              <a:t>IP</a:t>
            </a:r>
            <a:r>
              <a:rPr lang="zh-CN" altLang="en-US" b="1" dirty="0">
                <a:solidFill>
                  <a:srgbClr val="FF0000"/>
                </a:solidFill>
                <a:latin typeface="微软雅黑" panose="020B0503020204020204" pitchFamily="34" charset="-122"/>
                <a:ea typeface="微软雅黑" panose="020B0503020204020204" pitchFamily="34" charset="-122"/>
              </a:rPr>
              <a:t>的运行方法</a:t>
            </a:r>
            <a:r>
              <a:rPr lang="en-US" altLang="zh-CN" b="1" dirty="0">
                <a:solidFill>
                  <a:srgbClr val="FF0000"/>
                </a:solidFill>
                <a:latin typeface="微软雅黑" panose="020B0503020204020204" pitchFamily="34" charset="-122"/>
                <a:ea typeface="微软雅黑" panose="020B0503020204020204" pitchFamily="34" charset="-122"/>
              </a:rPr>
              <a:t>: </a:t>
            </a:r>
          </a:p>
          <a:p>
            <a:pPr marL="914400" lvl="2" indent="0">
              <a:buNone/>
            </a:pPr>
            <a:r>
              <a:rPr lang="en-US" altLang="zh-CN" b="1" dirty="0">
                <a:solidFill>
                  <a:srgbClr val="FF0000"/>
                </a:solidFill>
                <a:latin typeface="微软雅黑" panose="020B0503020204020204" pitchFamily="34" charset="-122"/>
                <a:ea typeface="微软雅黑" panose="020B0503020204020204" pitchFamily="34" charset="-122"/>
              </a:rPr>
              <a:t>	</a:t>
            </a:r>
            <a:r>
              <a:rPr lang="en-US" altLang="zh-CN" b="1" dirty="0" err="1">
                <a:solidFill>
                  <a:srgbClr val="FF0000"/>
                </a:solidFill>
                <a:latin typeface="微软雅黑" panose="020B0503020204020204" pitchFamily="34" charset="-122"/>
                <a:ea typeface="微软雅黑" panose="020B0503020204020204" pitchFamily="34" charset="-122"/>
              </a:rPr>
              <a:t>npm</a:t>
            </a:r>
            <a:r>
              <a:rPr lang="en-US" altLang="zh-CN" b="1" dirty="0">
                <a:solidFill>
                  <a:srgbClr val="FF0000"/>
                </a:solidFill>
                <a:latin typeface="微软雅黑" panose="020B0503020204020204" pitchFamily="34" charset="-122"/>
                <a:ea typeface="微软雅黑" panose="020B0503020204020204" pitchFamily="34" charset="-122"/>
              </a:rPr>
              <a:t> start -- </a:t>
            </a:r>
            <a:r>
              <a:rPr lang="en-US" altLang="zh-CN" b="1" dirty="0">
                <a:solidFill>
                  <a:srgbClr val="FF0000"/>
                </a:solidFill>
                <a:highlight>
                  <a:srgbClr val="FFFF00"/>
                </a:highlight>
                <a:latin typeface="微软雅黑" panose="020B0503020204020204" pitchFamily="34" charset="-122"/>
                <a:ea typeface="微软雅黑" panose="020B0503020204020204" pitchFamily="34" charset="-122"/>
              </a:rPr>
              <a:t>--host </a:t>
            </a:r>
            <a:r>
              <a:rPr lang="en-US" altLang="zh-CN" b="1" dirty="0">
                <a:solidFill>
                  <a:srgbClr val="FF0000"/>
                </a:solidFill>
                <a:latin typeface="微软雅黑" panose="020B0503020204020204" pitchFamily="34" charset="-122"/>
                <a:ea typeface="微软雅黑" panose="020B0503020204020204" pitchFamily="34" charset="-122"/>
              </a:rPr>
              <a:t>0.0.0.0</a:t>
            </a:r>
          </a:p>
          <a:p>
            <a:r>
              <a:rPr lang="zh-CN" altLang="en-US" b="1" dirty="0">
                <a:solidFill>
                  <a:srgbClr val="FF0000"/>
                </a:solidFill>
                <a:latin typeface="微软雅黑" panose="020B0503020204020204" pitchFamily="34" charset="-122"/>
                <a:ea typeface="微软雅黑" panose="020B0503020204020204" pitchFamily="34" charset="-122"/>
              </a:rPr>
              <a:t>未作并发压力测试</a:t>
            </a:r>
            <a:endParaRPr lang="en-US" altLang="zh-CN" b="1" dirty="0">
              <a:solidFill>
                <a:srgbClr val="FF0000"/>
              </a:solidFill>
              <a:latin typeface="微软雅黑" panose="020B0503020204020204" pitchFamily="34" charset="-122"/>
              <a:ea typeface="微软雅黑" panose="020B0503020204020204" pitchFamily="34" charset="-122"/>
            </a:endParaRPr>
          </a:p>
          <a:p>
            <a:pPr lvl="1"/>
            <a:r>
              <a:rPr lang="zh-CN" altLang="en-US" b="1" dirty="0">
                <a:solidFill>
                  <a:srgbClr val="FF0000"/>
                </a:solidFill>
                <a:latin typeface="微软雅黑" panose="020B0503020204020204" pitchFamily="34" charset="-122"/>
                <a:ea typeface="微软雅黑" panose="020B0503020204020204" pitchFamily="34" charset="-122"/>
              </a:rPr>
              <a:t>条件不具备</a:t>
            </a:r>
            <a:endParaRPr lang="en-US" altLang="zh-CN" b="1" dirty="0">
              <a:solidFill>
                <a:srgbClr val="FF0000"/>
              </a:solidFill>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530798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DD382-BD98-E04A-DFEB-ED85538A2385}"/>
              </a:ext>
            </a:extLst>
          </p:cNvPr>
          <p:cNvSpPr>
            <a:spLocks noGrp="1"/>
          </p:cNvSpPr>
          <p:nvPr>
            <p:ph type="title"/>
          </p:nvPr>
        </p:nvSpPr>
        <p:spPr>
          <a:xfrm>
            <a:off x="838200" y="365125"/>
            <a:ext cx="10515600" cy="735887"/>
          </a:xfrm>
        </p:spPr>
        <p:txBody>
          <a:bodyPr/>
          <a:lstStyle/>
          <a:p>
            <a:r>
              <a:rPr lang="en-US" altLang="zh-CN" b="1" dirty="0" err="1">
                <a:solidFill>
                  <a:srgbClr val="FF0000"/>
                </a:solidFill>
                <a:latin typeface="微软雅黑" panose="020B0503020204020204" pitchFamily="34" charset="-122"/>
                <a:ea typeface="微软雅黑" panose="020B0503020204020204" pitchFamily="34" charset="-122"/>
              </a:rPr>
              <a:t>Qdrant</a:t>
            </a:r>
            <a:r>
              <a:rPr lang="en-US" altLang="zh-CN" b="1" dirty="0">
                <a:solidFill>
                  <a:srgbClr val="FF0000"/>
                </a:solidFill>
                <a:latin typeface="微软雅黑" panose="020B0503020204020204" pitchFamily="34" charset="-122"/>
                <a:ea typeface="微软雅黑" panose="020B0503020204020204" pitchFamily="34" charset="-122"/>
              </a:rPr>
              <a:t> </a:t>
            </a:r>
            <a:r>
              <a:rPr lang="zh-CN" altLang="en-US" b="1" dirty="0">
                <a:solidFill>
                  <a:srgbClr val="FF0000"/>
                </a:solidFill>
                <a:latin typeface="微软雅黑" panose="020B0503020204020204" pitchFamily="34" charset="-122"/>
                <a:ea typeface="微软雅黑" panose="020B0503020204020204" pitchFamily="34" charset="-122"/>
              </a:rPr>
              <a:t>优劣分析 续（个人发现）</a:t>
            </a:r>
            <a:endParaRPr lang="en-US"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E4604CAF-95A3-DBE8-7ED1-DE02B882E89E}"/>
              </a:ext>
            </a:extLst>
          </p:cNvPr>
          <p:cNvSpPr>
            <a:spLocks noGrp="1"/>
          </p:cNvSpPr>
          <p:nvPr>
            <p:ph idx="1"/>
          </p:nvPr>
        </p:nvSpPr>
        <p:spPr>
          <a:xfrm>
            <a:off x="635725" y="1101012"/>
            <a:ext cx="11059885" cy="5756988"/>
          </a:xfrm>
        </p:spPr>
        <p:txBody>
          <a:bodyPr>
            <a:normAutofit/>
          </a:bodyPr>
          <a:lstStyle/>
          <a:p>
            <a:r>
              <a:rPr lang="zh-CN" altLang="en-US" sz="2400" b="1" dirty="0">
                <a:latin typeface="微软雅黑" panose="020B0503020204020204" pitchFamily="34" charset="-122"/>
                <a:ea typeface="微软雅黑" panose="020B0503020204020204" pitchFamily="34" charset="-122"/>
              </a:rPr>
              <a:t>参阅 </a:t>
            </a:r>
            <a:r>
              <a:rPr lang="en-US" altLang="zh-CN" sz="2400" b="1" dirty="0">
                <a:solidFill>
                  <a:srgbClr val="FF0000"/>
                </a:solidFill>
                <a:latin typeface="微软雅黑" panose="020B0503020204020204" pitchFamily="34" charset="-122"/>
                <a:ea typeface="微软雅黑" panose="020B0503020204020204" pitchFamily="34" charset="-122"/>
              </a:rPr>
              <a:t>Microsoft Semantic-Kernel connectors</a:t>
            </a:r>
            <a:r>
              <a:rPr lang="en-US" altLang="zh-CN" sz="2400" b="1" dirty="0">
                <a:latin typeface="微软雅黑" panose="020B0503020204020204" pitchFamily="34" charset="-122"/>
                <a:ea typeface="微软雅黑" panose="020B0503020204020204" pitchFamily="34" charset="-122"/>
              </a:rPr>
              <a:t> </a:t>
            </a:r>
            <a:r>
              <a:rPr lang="zh-CN" altLang="en-US" sz="2400" b="1" dirty="0">
                <a:latin typeface="微软雅黑" panose="020B0503020204020204" pitchFamily="34" charset="-122"/>
                <a:ea typeface="微软雅黑" panose="020B0503020204020204" pitchFamily="34" charset="-122"/>
              </a:rPr>
              <a:t>向量数据库基础设施选型</a:t>
            </a:r>
            <a:endParaRPr lang="en-US" altLang="zh-CN" sz="2400" b="1" dirty="0">
              <a:latin typeface="微软雅黑" panose="020B0503020204020204" pitchFamily="34" charset="-122"/>
              <a:ea typeface="微软雅黑" panose="020B0503020204020204" pitchFamily="34" charset="-122"/>
            </a:endParaRPr>
          </a:p>
          <a:p>
            <a:pPr lvl="1"/>
            <a:r>
              <a:rPr lang="en-US" altLang="zh-CN" dirty="0" err="1">
                <a:latin typeface="微软雅黑" panose="020B0503020204020204" pitchFamily="34" charset="-122"/>
                <a:ea typeface="微软雅黑" panose="020B0503020204020204" pitchFamily="34" charset="-122"/>
              </a:rPr>
              <a:t>Qdrant</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肯定是目前 </a:t>
            </a:r>
            <a:r>
              <a:rPr lang="en-US" altLang="zh-CN" dirty="0" err="1">
                <a:latin typeface="微软雅黑" panose="020B0503020204020204" pitchFamily="34" charset="-122"/>
                <a:ea typeface="微软雅黑" panose="020B0503020204020204" pitchFamily="34" charset="-122"/>
              </a:rPr>
              <a:t>sk</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使用的专业向量检索数据引擎</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不使用暴力计算，远程直接直接调用 </a:t>
            </a:r>
            <a:r>
              <a:rPr lang="en-US" sz="1800" dirty="0" err="1">
                <a:solidFill>
                  <a:srgbClr val="000000"/>
                </a:solidFill>
                <a:latin typeface="微软雅黑" panose="020B0503020204020204" pitchFamily="34" charset="-122"/>
                <a:ea typeface="微软雅黑" panose="020B0503020204020204" pitchFamily="34" charset="-122"/>
              </a:rPr>
              <a:t>FindNearestInCollectionAsync</a:t>
            </a:r>
            <a:endParaRPr lang="en-US" altLang="zh-CN" dirty="0">
              <a:latin typeface="微软雅黑" panose="020B0503020204020204" pitchFamily="34" charset="-122"/>
              <a:ea typeface="微软雅黑" panose="020B0503020204020204" pitchFamily="34" charset="-122"/>
            </a:endParaRPr>
          </a:p>
          <a:p>
            <a:pPr lvl="1"/>
            <a:r>
              <a:rPr lang="en-US" altLang="zh-CN" dirty="0" err="1">
                <a:latin typeface="微软雅黑" panose="020B0503020204020204" pitchFamily="34" charset="-122"/>
                <a:ea typeface="微软雅黑" panose="020B0503020204020204" pitchFamily="34" charset="-122"/>
              </a:rPr>
              <a:t>AzureCognitiveSearch</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由于是远程调用，</a:t>
            </a:r>
            <a:r>
              <a:rPr lang="zh-CN" altLang="en-US" strike="sngStrike" dirty="0">
                <a:latin typeface="微软雅黑" panose="020B0503020204020204" pitchFamily="34" charset="-122"/>
                <a:ea typeface="微软雅黑" panose="020B0503020204020204" pitchFamily="34" charset="-122"/>
              </a:rPr>
              <a:t>不确定 </a:t>
            </a:r>
            <a:r>
              <a:rPr lang="en-US" altLang="zh-CN" strike="sngStrike" dirty="0" err="1">
                <a:latin typeface="微软雅黑" panose="020B0503020204020204" pitchFamily="34" charset="-122"/>
                <a:ea typeface="微软雅黑" panose="020B0503020204020204" pitchFamily="34" charset="-122"/>
              </a:rPr>
              <a:t>AzureCognitiveSearch</a:t>
            </a:r>
            <a:r>
              <a:rPr lang="en-US" altLang="zh-CN" strike="sngStrike" dirty="0">
                <a:latin typeface="微软雅黑" panose="020B0503020204020204" pitchFamily="34" charset="-122"/>
                <a:ea typeface="微软雅黑" panose="020B0503020204020204" pitchFamily="34" charset="-122"/>
              </a:rPr>
              <a:t> service </a:t>
            </a:r>
            <a:r>
              <a:rPr lang="zh-CN" altLang="en-US" strike="sngStrike" dirty="0">
                <a:latin typeface="微软雅黑" panose="020B0503020204020204" pitchFamily="34" charset="-122"/>
                <a:ea typeface="微软雅黑" panose="020B0503020204020204" pitchFamily="34" charset="-122"/>
              </a:rPr>
              <a:t>本身是否是专业的向量检索引擎</a:t>
            </a:r>
            <a:endParaRPr lang="en-US" altLang="zh-CN" strike="sngStrike"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经查 </a:t>
            </a:r>
            <a:r>
              <a:rPr lang="en-US" altLang="zh-CN" dirty="0">
                <a:latin typeface="微软雅黑" panose="020B0503020204020204" pitchFamily="34" charset="-122"/>
                <a:ea typeface="微软雅黑" panose="020B0503020204020204" pitchFamily="34" charset="-122"/>
              </a:rPr>
              <a:t>SK </a:t>
            </a:r>
            <a:r>
              <a:rPr lang="zh-CN" altLang="en-US" dirty="0">
                <a:latin typeface="微软雅黑" panose="020B0503020204020204" pitchFamily="34" charset="-122"/>
                <a:ea typeface="微软雅黑" panose="020B0503020204020204" pitchFamily="34" charset="-122"/>
              </a:rPr>
              <a:t>目前其他几个向量检索 </a:t>
            </a:r>
            <a:r>
              <a:rPr lang="en-US" sz="1800" dirty="0" err="1">
                <a:solidFill>
                  <a:srgbClr val="000000"/>
                </a:solidFill>
                <a:latin typeface="微软雅黑" panose="020B0503020204020204" pitchFamily="34" charset="-122"/>
                <a:ea typeface="微软雅黑" panose="020B0503020204020204" pitchFamily="34" charset="-122"/>
              </a:rPr>
              <a:t>GetNearestMatchesAsync</a:t>
            </a:r>
            <a:r>
              <a:rPr lang="en-US" sz="1800" dirty="0">
                <a:solidFill>
                  <a:srgbClr val="000000"/>
                </a:solidFill>
                <a:latin typeface="微软雅黑" panose="020B0503020204020204" pitchFamily="34" charset="-122"/>
                <a:ea typeface="微软雅黑" panose="020B0503020204020204" pitchFamily="34" charset="-122"/>
              </a:rPr>
              <a:t> </a:t>
            </a:r>
            <a:r>
              <a:rPr lang="zh-CN" altLang="en-US" sz="1800" dirty="0">
                <a:solidFill>
                  <a:srgbClr val="000000"/>
                </a:solidFill>
                <a:latin typeface="微软雅黑" panose="020B0503020204020204" pitchFamily="34" charset="-122"/>
                <a:ea typeface="微软雅黑" panose="020B0503020204020204" pitchFamily="34" charset="-122"/>
              </a:rPr>
              <a:t>的方式明显是暴力计算</a:t>
            </a:r>
            <a:endParaRPr lang="en-US" altLang="zh-CN" sz="1800" dirty="0">
              <a:solidFill>
                <a:srgbClr val="000000"/>
              </a:solidFill>
              <a:latin typeface="微软雅黑" panose="020B0503020204020204" pitchFamily="34" charset="-122"/>
              <a:ea typeface="微软雅黑" panose="020B0503020204020204" pitchFamily="34" charset="-122"/>
            </a:endParaRPr>
          </a:p>
          <a:p>
            <a:pPr lvl="2"/>
            <a:r>
              <a:rPr lang="zh-CN" altLang="en-US" sz="1800" dirty="0">
                <a:solidFill>
                  <a:srgbClr val="000000"/>
                </a:solidFill>
                <a:latin typeface="微软雅黑" panose="020B0503020204020204" pitchFamily="34" charset="-122"/>
                <a:ea typeface="微软雅黑" panose="020B0503020204020204" pitchFamily="34" charset="-122"/>
              </a:rPr>
              <a:t>包括</a:t>
            </a:r>
            <a:endParaRPr lang="en-US" altLang="zh-CN" sz="1800" dirty="0">
              <a:solidFill>
                <a:srgbClr val="000000"/>
              </a:solidFill>
              <a:latin typeface="微软雅黑" panose="020B0503020204020204" pitchFamily="34" charset="-122"/>
              <a:ea typeface="微软雅黑" panose="020B0503020204020204" pitchFamily="34" charset="-122"/>
            </a:endParaRPr>
          </a:p>
          <a:p>
            <a:pPr lvl="3"/>
            <a:r>
              <a:rPr lang="en-US" altLang="zh-CN" sz="1600" dirty="0">
                <a:solidFill>
                  <a:srgbClr val="000000"/>
                </a:solidFill>
                <a:latin typeface="微软雅黑" panose="020B0503020204020204" pitchFamily="34" charset="-122"/>
                <a:ea typeface="微软雅黑" panose="020B0503020204020204" pitchFamily="34" charset="-122"/>
              </a:rPr>
              <a:t>Azure </a:t>
            </a:r>
            <a:r>
              <a:rPr lang="en-US" altLang="zh-CN" sz="1600" dirty="0" err="1">
                <a:solidFill>
                  <a:srgbClr val="000000"/>
                </a:solidFill>
                <a:latin typeface="微软雅黑" panose="020B0503020204020204" pitchFamily="34" charset="-122"/>
                <a:ea typeface="微软雅黑" panose="020B0503020204020204" pitchFamily="34" charset="-122"/>
              </a:rPr>
              <a:t>cosmosdb</a:t>
            </a:r>
            <a:endParaRPr lang="en-US" altLang="zh-CN" sz="1600" dirty="0">
              <a:solidFill>
                <a:srgbClr val="000000"/>
              </a:solidFill>
              <a:latin typeface="微软雅黑" panose="020B0503020204020204" pitchFamily="34" charset="-122"/>
              <a:ea typeface="微软雅黑" panose="020B0503020204020204" pitchFamily="34" charset="-122"/>
            </a:endParaRPr>
          </a:p>
          <a:p>
            <a:pPr lvl="3"/>
            <a:r>
              <a:rPr lang="en-US" altLang="zh-CN" sz="1600" dirty="0" err="1">
                <a:solidFill>
                  <a:srgbClr val="000000"/>
                </a:solidFill>
                <a:latin typeface="微软雅黑" panose="020B0503020204020204" pitchFamily="34" charset="-122"/>
                <a:ea typeface="微软雅黑" panose="020B0503020204020204" pitchFamily="34" charset="-122"/>
              </a:rPr>
              <a:t>Sqlite</a:t>
            </a:r>
            <a:endParaRPr lang="en-US" altLang="zh-CN" sz="1600" dirty="0">
              <a:solidFill>
                <a:srgbClr val="000000"/>
              </a:solidFill>
              <a:latin typeface="微软雅黑" panose="020B0503020204020204" pitchFamily="34" charset="-122"/>
              <a:ea typeface="微软雅黑" panose="020B0503020204020204" pitchFamily="34" charset="-122"/>
            </a:endParaRPr>
          </a:p>
          <a:p>
            <a:pPr lvl="2"/>
            <a:r>
              <a:rPr lang="zh-CN" altLang="en-US" sz="1800" dirty="0">
                <a:solidFill>
                  <a:srgbClr val="000000"/>
                </a:solidFill>
                <a:latin typeface="微软雅黑" panose="020B0503020204020204" pitchFamily="34" charset="-122"/>
                <a:ea typeface="微软雅黑" panose="020B0503020204020204" pitchFamily="34" charset="-122"/>
              </a:rPr>
              <a:t>具体实现</a:t>
            </a:r>
            <a:endParaRPr lang="en-US" altLang="zh-CN" sz="1800" dirty="0">
              <a:solidFill>
                <a:srgbClr val="000000"/>
              </a:solidFill>
              <a:latin typeface="微软雅黑" panose="020B0503020204020204" pitchFamily="34" charset="-122"/>
              <a:ea typeface="微软雅黑" panose="020B0503020204020204" pitchFamily="34" charset="-122"/>
            </a:endParaRPr>
          </a:p>
          <a:p>
            <a:pPr marL="1714500" lvl="3" indent="-342900">
              <a:buFont typeface="+mj-lt"/>
              <a:buAutoNum type="arabicPeriod"/>
            </a:pPr>
            <a:r>
              <a:rPr lang="zh-CN" altLang="en-US" sz="1600" dirty="0">
                <a:solidFill>
                  <a:srgbClr val="000000"/>
                </a:solidFill>
                <a:latin typeface="微软雅黑" panose="020B0503020204020204" pitchFamily="34" charset="-122"/>
                <a:ea typeface="微软雅黑" panose="020B0503020204020204" pitchFamily="34" charset="-122"/>
              </a:rPr>
              <a:t>在 </a:t>
            </a:r>
            <a:r>
              <a:rPr lang="en-US" altLang="zh-CN" sz="1600" dirty="0" err="1">
                <a:solidFill>
                  <a:srgbClr val="000000"/>
                </a:solidFill>
                <a:latin typeface="微软雅黑" panose="020B0503020204020204" pitchFamily="34" charset="-122"/>
                <a:ea typeface="微软雅黑" panose="020B0503020204020204" pitchFamily="34" charset="-122"/>
              </a:rPr>
              <a:t>sk</a:t>
            </a:r>
            <a:r>
              <a:rPr lang="en-US" altLang="zh-CN" sz="1600" dirty="0">
                <a:solidFill>
                  <a:srgbClr val="000000"/>
                </a:solidFill>
                <a:latin typeface="微软雅黑" panose="020B0503020204020204" pitchFamily="34" charset="-122"/>
                <a:ea typeface="微软雅黑" panose="020B0503020204020204" pitchFamily="34" charset="-122"/>
              </a:rPr>
              <a:t> connector </a:t>
            </a:r>
            <a:r>
              <a:rPr lang="zh-CN" altLang="en-US" sz="1600" dirty="0">
                <a:solidFill>
                  <a:srgbClr val="000000"/>
                </a:solidFill>
                <a:latin typeface="微软雅黑" panose="020B0503020204020204" pitchFamily="34" charset="-122"/>
                <a:ea typeface="微软雅黑" panose="020B0503020204020204" pitchFamily="34" charset="-122"/>
              </a:rPr>
              <a:t>客户端远程获取所有数据 </a:t>
            </a:r>
            <a:r>
              <a:rPr lang="en-US" sz="1600" dirty="0" err="1">
                <a:solidFill>
                  <a:srgbClr val="000000"/>
                </a:solidFill>
                <a:latin typeface="微软雅黑" panose="020B0503020204020204" pitchFamily="34" charset="-122"/>
                <a:ea typeface="微软雅黑" panose="020B0503020204020204" pitchFamily="34" charset="-122"/>
              </a:rPr>
              <a:t>GetAllAsync</a:t>
            </a:r>
            <a:r>
              <a:rPr lang="en-US" sz="1600" dirty="0">
                <a:solidFill>
                  <a:srgbClr val="000000"/>
                </a:solidFill>
                <a:latin typeface="微软雅黑" panose="020B0503020204020204" pitchFamily="34" charset="-122"/>
                <a:ea typeface="微软雅黑" panose="020B0503020204020204" pitchFamily="34" charset="-122"/>
              </a:rPr>
              <a:t> </a:t>
            </a:r>
            <a:r>
              <a:rPr lang="zh-CN" altLang="en-US" sz="1600" dirty="0">
                <a:solidFill>
                  <a:srgbClr val="000000"/>
                </a:solidFill>
                <a:latin typeface="微软雅黑" panose="020B0503020204020204" pitchFamily="34" charset="-122"/>
                <a:ea typeface="微软雅黑" panose="020B0503020204020204" pitchFamily="34" charset="-122"/>
              </a:rPr>
              <a:t>先</a:t>
            </a:r>
            <a:endParaRPr lang="en-US" sz="1600" dirty="0">
              <a:solidFill>
                <a:srgbClr val="000000"/>
              </a:solidFill>
              <a:latin typeface="微软雅黑" panose="020B0503020204020204" pitchFamily="34" charset="-122"/>
              <a:ea typeface="微软雅黑" panose="020B0503020204020204" pitchFamily="34" charset="-122"/>
            </a:endParaRPr>
          </a:p>
          <a:p>
            <a:pPr marL="1714500" lvl="3" indent="-342900">
              <a:buFont typeface="+mj-lt"/>
              <a:buAutoNum type="arabicPeriod"/>
            </a:pPr>
            <a:r>
              <a:rPr lang="zh-CN" altLang="en-US" sz="1600" dirty="0">
                <a:solidFill>
                  <a:srgbClr val="000000"/>
                </a:solidFill>
                <a:latin typeface="微软雅黑" panose="020B0503020204020204" pitchFamily="34" charset="-122"/>
                <a:ea typeface="微软雅黑" panose="020B0503020204020204" pitchFamily="34" charset="-122"/>
              </a:rPr>
              <a:t>在 </a:t>
            </a:r>
            <a:r>
              <a:rPr lang="en-US" altLang="zh-CN" sz="1600" dirty="0" err="1">
                <a:solidFill>
                  <a:srgbClr val="000000"/>
                </a:solidFill>
                <a:latin typeface="微软雅黑" panose="020B0503020204020204" pitchFamily="34" charset="-122"/>
                <a:ea typeface="微软雅黑" panose="020B0503020204020204" pitchFamily="34" charset="-122"/>
              </a:rPr>
              <a:t>sk</a:t>
            </a:r>
            <a:r>
              <a:rPr lang="en-US" altLang="zh-CN" sz="1600" dirty="0">
                <a:solidFill>
                  <a:srgbClr val="000000"/>
                </a:solidFill>
                <a:latin typeface="微软雅黑" panose="020B0503020204020204" pitchFamily="34" charset="-122"/>
                <a:ea typeface="微软雅黑" panose="020B0503020204020204" pitchFamily="34" charset="-122"/>
              </a:rPr>
              <a:t> connector </a:t>
            </a:r>
            <a:r>
              <a:rPr lang="zh-CN" altLang="en-US" sz="1600" dirty="0">
                <a:solidFill>
                  <a:srgbClr val="000000"/>
                </a:solidFill>
                <a:latin typeface="微软雅黑" panose="020B0503020204020204" pitchFamily="34" charset="-122"/>
                <a:ea typeface="微软雅黑" panose="020B0503020204020204" pitchFamily="34" charset="-122"/>
              </a:rPr>
              <a:t>客户端逐笔计算与随机查询向量 </a:t>
            </a:r>
            <a:r>
              <a:rPr lang="en-US" altLang="zh-CN" sz="1600" dirty="0" err="1">
                <a:solidFill>
                  <a:srgbClr val="000000"/>
                </a:solidFill>
                <a:latin typeface="微软雅黑" panose="020B0503020204020204" pitchFamily="34" charset="-122"/>
                <a:ea typeface="微软雅黑" panose="020B0503020204020204" pitchFamily="34" charset="-122"/>
              </a:rPr>
              <a:t>consine</a:t>
            </a:r>
            <a:endParaRPr lang="en-US" altLang="zh-CN" sz="1600" dirty="0">
              <a:solidFill>
                <a:srgbClr val="000000"/>
              </a:solidFill>
              <a:latin typeface="微软雅黑" panose="020B0503020204020204" pitchFamily="34" charset="-122"/>
              <a:ea typeface="微软雅黑" panose="020B0503020204020204" pitchFamily="34" charset="-122"/>
            </a:endParaRPr>
          </a:p>
          <a:p>
            <a:pPr lvl="4"/>
            <a:r>
              <a:rPr lang="zh-CN" altLang="en-US" sz="1600" dirty="0">
                <a:solidFill>
                  <a:srgbClr val="000000"/>
                </a:solidFill>
                <a:latin typeface="微软雅黑" panose="020B0503020204020204" pitchFamily="34" charset="-122"/>
                <a:ea typeface="微软雅黑" panose="020B0503020204020204" pitchFamily="34" charset="-122"/>
              </a:rPr>
              <a:t>说明服务端连 </a:t>
            </a:r>
            <a:r>
              <a:rPr lang="en-US" altLang="zh-CN" sz="1600" dirty="0">
                <a:solidFill>
                  <a:srgbClr val="000000"/>
                </a:solidFill>
                <a:latin typeface="微软雅黑" panose="020B0503020204020204" pitchFamily="34" charset="-122"/>
                <a:ea typeface="微软雅黑" panose="020B0503020204020204" pitchFamily="34" charset="-122"/>
              </a:rPr>
              <a:t>cosine </a:t>
            </a:r>
            <a:r>
              <a:rPr lang="zh-CN" altLang="en-US" sz="1600" dirty="0">
                <a:solidFill>
                  <a:srgbClr val="000000"/>
                </a:solidFill>
                <a:latin typeface="微软雅黑" panose="020B0503020204020204" pitchFamily="34" charset="-122"/>
                <a:ea typeface="微软雅黑" panose="020B0503020204020204" pitchFamily="34" charset="-122"/>
              </a:rPr>
              <a:t>等标量函数可能都不支持，恐怕向量索引更是没有了？</a:t>
            </a:r>
            <a:endParaRPr lang="en-US" altLang="zh-CN" sz="1600" dirty="0">
              <a:solidFill>
                <a:srgbClr val="000000"/>
              </a:solidFill>
              <a:latin typeface="微软雅黑" panose="020B0503020204020204" pitchFamily="34" charset="-122"/>
              <a:ea typeface="微软雅黑" panose="020B0503020204020204" pitchFamily="34" charset="-122"/>
            </a:endParaRPr>
          </a:p>
          <a:p>
            <a:pPr marL="1714500" lvl="3" indent="-342900">
              <a:buFont typeface="+mj-lt"/>
              <a:buAutoNum type="arabicPeriod"/>
            </a:pPr>
            <a:r>
              <a:rPr lang="zh-CN" altLang="en-US" sz="1600" dirty="0">
                <a:solidFill>
                  <a:srgbClr val="000000"/>
                </a:solidFill>
                <a:latin typeface="微软雅黑" panose="020B0503020204020204" pitchFamily="34" charset="-122"/>
                <a:ea typeface="微软雅黑" panose="020B0503020204020204" pitchFamily="34" charset="-122"/>
              </a:rPr>
              <a:t>排序输出</a:t>
            </a:r>
            <a:endParaRPr lang="en-US" altLang="zh-CN" dirty="0">
              <a:latin typeface="微软雅黑" panose="020B0503020204020204" pitchFamily="34" charset="-122"/>
              <a:ea typeface="微软雅黑" panose="020B0503020204020204" pitchFamily="34" charset="-122"/>
            </a:endParaRPr>
          </a:p>
          <a:p>
            <a:pPr marL="457200" lvl="1" indent="0">
              <a:buNone/>
            </a:pPr>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62371824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60522B-BE8D-5E4C-0B0C-FEDB39BE1B8F}"/>
              </a:ext>
            </a:extLst>
          </p:cNvPr>
          <p:cNvSpPr>
            <a:spLocks noGrp="1"/>
          </p:cNvSpPr>
          <p:nvPr>
            <p:ph type="title"/>
          </p:nvPr>
        </p:nvSpPr>
        <p:spPr>
          <a:xfrm>
            <a:off x="738294" y="156753"/>
            <a:ext cx="8596668" cy="748937"/>
          </a:xfrm>
        </p:spPr>
        <p:txBody>
          <a:bodyPr/>
          <a:lstStyle/>
          <a:p>
            <a:r>
              <a:rPr lang="en-US" altLang="zh-CN" b="1" dirty="0">
                <a:solidFill>
                  <a:srgbClr val="FF0000"/>
                </a:solidFill>
                <a:latin typeface="微软雅黑" panose="020B0503020204020204" pitchFamily="34" charset="-122"/>
                <a:ea typeface="微软雅黑" panose="020B0503020204020204" pitchFamily="34" charset="-122"/>
              </a:rPr>
              <a:t>Milvus </a:t>
            </a:r>
            <a:r>
              <a:rPr lang="zh-CN" altLang="en-US" b="1" dirty="0">
                <a:solidFill>
                  <a:srgbClr val="FF0000"/>
                </a:solidFill>
                <a:latin typeface="微软雅黑" panose="020B0503020204020204" pitchFamily="34" charset="-122"/>
                <a:ea typeface="微软雅黑" panose="020B0503020204020204" pitchFamily="34" charset="-122"/>
              </a:rPr>
              <a:t>优劣分析（个人经验）</a:t>
            </a:r>
            <a:endParaRPr lang="en-US"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2327D866-65D8-B5B1-B39B-05CDFCBB3ABE}"/>
              </a:ext>
            </a:extLst>
          </p:cNvPr>
          <p:cNvSpPr>
            <a:spLocks noGrp="1"/>
          </p:cNvSpPr>
          <p:nvPr>
            <p:ph idx="1"/>
          </p:nvPr>
        </p:nvSpPr>
        <p:spPr>
          <a:xfrm>
            <a:off x="677333" y="748937"/>
            <a:ext cx="9398483" cy="6109063"/>
          </a:xfrm>
        </p:spPr>
        <p:txBody>
          <a:bodyPr>
            <a:normAutofit fontScale="85000" lnSpcReduction="20000"/>
          </a:bodyPr>
          <a:lstStyle/>
          <a:p>
            <a:r>
              <a:rPr lang="zh-CN" altLang="en-US" b="1" dirty="0">
                <a:solidFill>
                  <a:srgbClr val="FF0000"/>
                </a:solidFill>
                <a:latin typeface="微软雅黑" panose="020B0503020204020204" pitchFamily="34" charset="-122"/>
                <a:ea typeface="微软雅黑" panose="020B0503020204020204" pitchFamily="34" charset="-122"/>
              </a:rPr>
              <a:t>优势</a:t>
            </a:r>
            <a:endParaRPr lang="en-US" altLang="zh-CN" b="1" dirty="0">
              <a:solidFill>
                <a:srgbClr val="FF0000"/>
              </a:solidFill>
              <a:latin typeface="微软雅黑" panose="020B0503020204020204" pitchFamily="34" charset="-122"/>
              <a:ea typeface="微软雅黑" panose="020B0503020204020204" pitchFamily="34" charset="-122"/>
            </a:endParaRPr>
          </a:p>
          <a:p>
            <a:pPr lvl="1"/>
            <a:r>
              <a:rPr lang="zh-CN" altLang="en-US" b="1" dirty="0">
                <a:solidFill>
                  <a:srgbClr val="FF0000"/>
                </a:solidFill>
                <a:latin typeface="微软雅黑" panose="020B0503020204020204" pitchFamily="34" charset="-122"/>
                <a:ea typeface="微软雅黑" panose="020B0503020204020204" pitchFamily="34" charset="-122"/>
              </a:rPr>
              <a:t>支持持久化数据，重启自动恢复</a:t>
            </a:r>
            <a:endParaRPr lang="en-US" altLang="zh-CN" b="1" dirty="0">
              <a:solidFill>
                <a:srgbClr val="FF0000"/>
              </a:solidFill>
              <a:latin typeface="微软雅黑" panose="020B0503020204020204" pitchFamily="34" charset="-122"/>
              <a:ea typeface="微软雅黑" panose="020B0503020204020204" pitchFamily="34" charset="-122"/>
            </a:endParaRPr>
          </a:p>
          <a:p>
            <a:pPr lvl="1"/>
            <a:r>
              <a:rPr lang="zh-CN" altLang="en-US" b="1" dirty="0">
                <a:solidFill>
                  <a:srgbClr val="FF0000"/>
                </a:solidFill>
                <a:latin typeface="微软雅黑" panose="020B0503020204020204" pitchFamily="34" charset="-122"/>
                <a:ea typeface="微软雅黑" panose="020B0503020204020204" pitchFamily="34" charset="-122"/>
              </a:rPr>
              <a:t>支持内存 </a:t>
            </a:r>
            <a:r>
              <a:rPr lang="en-US" altLang="zh-CN" b="1" dirty="0">
                <a:solidFill>
                  <a:srgbClr val="FF0000"/>
                </a:solidFill>
                <a:latin typeface="微软雅黑" panose="020B0503020204020204" pitchFamily="34" charset="-122"/>
                <a:ea typeface="微软雅黑" panose="020B0503020204020204" pitchFamily="34" charset="-122"/>
              </a:rPr>
              <a:t>HNSW </a:t>
            </a:r>
            <a:r>
              <a:rPr lang="zh-CN" altLang="en-US" b="1" dirty="0">
                <a:solidFill>
                  <a:srgbClr val="FF0000"/>
                </a:solidFill>
                <a:latin typeface="微软雅黑" panose="020B0503020204020204" pitchFamily="34" charset="-122"/>
                <a:ea typeface="微软雅黑" panose="020B0503020204020204" pitchFamily="34" charset="-122"/>
              </a:rPr>
              <a:t>索引</a:t>
            </a:r>
            <a:endParaRPr lang="en-US" altLang="zh-CN" b="1" dirty="0">
              <a:solidFill>
                <a:srgbClr val="FF0000"/>
              </a:solidFill>
              <a:latin typeface="微软雅黑" panose="020B0503020204020204" pitchFamily="34" charset="-122"/>
              <a:ea typeface="微软雅黑" panose="020B0503020204020204" pitchFamily="34" charset="-122"/>
            </a:endParaRPr>
          </a:p>
          <a:p>
            <a:pPr lvl="1"/>
            <a:r>
              <a:rPr lang="en-US" altLang="zh-CN" b="1" dirty="0">
                <a:solidFill>
                  <a:srgbClr val="FF0000"/>
                </a:solidFill>
                <a:latin typeface="微软雅黑" panose="020B0503020204020204" pitchFamily="34" charset="-122"/>
                <a:ea typeface="微软雅黑" panose="020B0503020204020204" pitchFamily="34" charset="-122"/>
              </a:rPr>
              <a:t>GitHub</a:t>
            </a:r>
            <a:r>
              <a:rPr lang="zh-CN" altLang="en-US" b="1" dirty="0">
                <a:solidFill>
                  <a:srgbClr val="FF0000"/>
                </a:solidFill>
                <a:latin typeface="微软雅黑" panose="020B0503020204020204" pitchFamily="34" charset="-122"/>
                <a:ea typeface="微软雅黑" panose="020B0503020204020204" pitchFamily="34" charset="-122"/>
              </a:rPr>
              <a:t>星最多 </a:t>
            </a:r>
            <a:r>
              <a:rPr lang="en-US" altLang="zh-CN" b="1" dirty="0">
                <a:solidFill>
                  <a:srgbClr val="FF0000"/>
                </a:solidFill>
                <a:latin typeface="微软雅黑" panose="020B0503020204020204" pitchFamily="34" charset="-122"/>
                <a:ea typeface="微软雅黑" panose="020B0503020204020204" pitchFamily="34" charset="-122"/>
              </a:rPr>
              <a:t>18K+</a:t>
            </a:r>
          </a:p>
          <a:p>
            <a:pPr lvl="1"/>
            <a:r>
              <a:rPr lang="zh-CN" altLang="en-US" b="1" dirty="0">
                <a:solidFill>
                  <a:srgbClr val="FF0000"/>
                </a:solidFill>
                <a:latin typeface="微软雅黑" panose="020B0503020204020204" pitchFamily="34" charset="-122"/>
                <a:ea typeface="微软雅黑" panose="020B0503020204020204" pitchFamily="34" charset="-122"/>
              </a:rPr>
              <a:t>支持 </a:t>
            </a:r>
            <a:r>
              <a:rPr lang="en-US" altLang="zh-CN" b="1" dirty="0" err="1">
                <a:solidFill>
                  <a:srgbClr val="FF0000"/>
                </a:solidFill>
                <a:latin typeface="微软雅黑" panose="020B0503020204020204" pitchFamily="34" charset="-122"/>
                <a:ea typeface="微软雅黑" panose="020B0503020204020204" pitchFamily="34" charset="-122"/>
              </a:rPr>
              <a:t>Grpc</a:t>
            </a:r>
            <a:r>
              <a:rPr lang="en-US" altLang="zh-CN" b="1" dirty="0">
                <a:solidFill>
                  <a:srgbClr val="FF0000"/>
                </a:solidFill>
                <a:latin typeface="微软雅黑" panose="020B0503020204020204" pitchFamily="34" charset="-122"/>
                <a:ea typeface="微软雅黑" panose="020B0503020204020204" pitchFamily="34" charset="-122"/>
              </a:rPr>
              <a:t> </a:t>
            </a:r>
            <a:r>
              <a:rPr lang="zh-CN" altLang="en-US" b="1" dirty="0">
                <a:solidFill>
                  <a:srgbClr val="FF0000"/>
                </a:solidFill>
                <a:latin typeface="微软雅黑" panose="020B0503020204020204" pitchFamily="34" charset="-122"/>
                <a:ea typeface="微软雅黑" panose="020B0503020204020204" pitchFamily="34" charset="-122"/>
              </a:rPr>
              <a:t>调用</a:t>
            </a:r>
            <a:endParaRPr lang="en-US" altLang="zh-CN" b="1" dirty="0">
              <a:solidFill>
                <a:srgbClr val="FF0000"/>
              </a:solidFill>
              <a:latin typeface="微软雅黑" panose="020B0503020204020204" pitchFamily="34" charset="-122"/>
              <a:ea typeface="微软雅黑" panose="020B0503020204020204" pitchFamily="34" charset="-122"/>
            </a:endParaRPr>
          </a:p>
          <a:p>
            <a:pPr lvl="1"/>
            <a:r>
              <a:rPr lang="en-US" altLang="zh-CN" b="1" dirty="0">
                <a:solidFill>
                  <a:srgbClr val="FF0000"/>
                </a:solidFill>
                <a:highlight>
                  <a:srgbClr val="FFFF00"/>
                </a:highlight>
                <a:latin typeface="微软雅黑" panose="020B0503020204020204" pitchFamily="34" charset="-122"/>
                <a:ea typeface="微软雅黑" panose="020B0503020204020204" pitchFamily="34" charset="-122"/>
              </a:rPr>
              <a:t>Milvus ATTU </a:t>
            </a:r>
            <a:r>
              <a:rPr lang="zh-CN" altLang="en-US" b="1" dirty="0">
                <a:solidFill>
                  <a:srgbClr val="FF0000"/>
                </a:solidFill>
                <a:highlight>
                  <a:srgbClr val="FFFF00"/>
                </a:highlight>
                <a:latin typeface="微软雅黑" panose="020B0503020204020204" pitchFamily="34" charset="-122"/>
                <a:ea typeface="微软雅黑" panose="020B0503020204020204" pitchFamily="34" charset="-122"/>
              </a:rPr>
              <a:t>管理门户</a:t>
            </a:r>
            <a:r>
              <a:rPr lang="en-US" altLang="zh-CN" b="1" dirty="0">
                <a:solidFill>
                  <a:srgbClr val="FF0000"/>
                </a:solidFill>
                <a:highlight>
                  <a:srgbClr val="FFFF00"/>
                </a:highlight>
                <a:latin typeface="微软雅黑" panose="020B0503020204020204" pitchFamily="34" charset="-122"/>
                <a:ea typeface="微软雅黑" panose="020B0503020204020204" pitchFamily="34" charset="-122"/>
              </a:rPr>
              <a:t>/</a:t>
            </a:r>
            <a:r>
              <a:rPr lang="zh-CN" altLang="en-US" b="1" dirty="0">
                <a:solidFill>
                  <a:srgbClr val="FF0000"/>
                </a:solidFill>
                <a:highlight>
                  <a:srgbClr val="FFFF00"/>
                </a:highlight>
                <a:latin typeface="微软雅黑" panose="020B0503020204020204" pitchFamily="34" charset="-122"/>
                <a:ea typeface="微软雅黑" panose="020B0503020204020204" pitchFamily="34" charset="-122"/>
              </a:rPr>
              <a:t>桌面版 功能完善</a:t>
            </a:r>
            <a:endParaRPr lang="en-US" altLang="zh-CN" b="1" dirty="0">
              <a:solidFill>
                <a:srgbClr val="FF0000"/>
              </a:solidFill>
              <a:highlight>
                <a:srgbClr val="FFFF00"/>
              </a:highlight>
              <a:latin typeface="微软雅黑" panose="020B0503020204020204" pitchFamily="34" charset="-122"/>
              <a:ea typeface="微软雅黑" panose="020B0503020204020204" pitchFamily="34" charset="-122"/>
            </a:endParaRPr>
          </a:p>
          <a:p>
            <a:pPr lvl="2"/>
            <a:r>
              <a:rPr lang="zh-CN" altLang="en-US" b="1" dirty="0">
                <a:solidFill>
                  <a:schemeClr val="tx1"/>
                </a:solidFill>
                <a:highlight>
                  <a:srgbClr val="FFFF00"/>
                </a:highlight>
                <a:latin typeface="微软雅黑" panose="020B0503020204020204" pitchFamily="34" charset="-122"/>
                <a:ea typeface="微软雅黑" panose="020B0503020204020204" pitchFamily="34" charset="-122"/>
              </a:rPr>
              <a:t>通过 </a:t>
            </a:r>
            <a:r>
              <a:rPr lang="en-US" altLang="zh-CN" b="1" dirty="0" err="1">
                <a:solidFill>
                  <a:schemeClr val="tx1"/>
                </a:solidFill>
                <a:highlight>
                  <a:srgbClr val="FFFF00"/>
                </a:highlight>
                <a:latin typeface="微软雅黑" panose="020B0503020204020204" pitchFamily="34" charset="-122"/>
                <a:ea typeface="微软雅黑" panose="020B0503020204020204" pitchFamily="34" charset="-122"/>
              </a:rPr>
              <a:t>attu</a:t>
            </a:r>
            <a:r>
              <a:rPr lang="en-US" altLang="zh-CN" b="1" dirty="0">
                <a:solidFill>
                  <a:schemeClr val="tx1"/>
                </a:solidFill>
                <a:highlight>
                  <a:srgbClr val="FFFF00"/>
                </a:highlight>
                <a:latin typeface="微软雅黑" panose="020B0503020204020204" pitchFamily="34" charset="-122"/>
                <a:ea typeface="微软雅黑" panose="020B0503020204020204" pitchFamily="34" charset="-122"/>
              </a:rPr>
              <a:t> </a:t>
            </a:r>
            <a:r>
              <a:rPr lang="zh-CN" altLang="en-US" b="1" dirty="0">
                <a:solidFill>
                  <a:schemeClr val="tx1"/>
                </a:solidFill>
                <a:highlight>
                  <a:srgbClr val="FFFF00"/>
                </a:highlight>
                <a:latin typeface="微软雅黑" panose="020B0503020204020204" pitchFamily="34" charset="-122"/>
                <a:ea typeface="微软雅黑" panose="020B0503020204020204" pitchFamily="34" charset="-122"/>
              </a:rPr>
              <a:t>间接支持 </a:t>
            </a:r>
            <a:r>
              <a:rPr lang="en-US" altLang="zh-CN" b="1" dirty="0">
                <a:solidFill>
                  <a:schemeClr val="tx1"/>
                </a:solidFill>
                <a:highlight>
                  <a:srgbClr val="FFFF00"/>
                </a:highlight>
                <a:latin typeface="微软雅黑" panose="020B0503020204020204" pitchFamily="34" charset="-122"/>
                <a:ea typeface="微软雅黑" panose="020B0503020204020204" pitchFamily="34" charset="-122"/>
              </a:rPr>
              <a:t>Http </a:t>
            </a:r>
            <a:r>
              <a:rPr lang="en-US" altLang="zh-CN" b="1" dirty="0" err="1">
                <a:solidFill>
                  <a:schemeClr val="tx1"/>
                </a:solidFill>
                <a:highlight>
                  <a:srgbClr val="FFFF00"/>
                </a:highlight>
                <a:latin typeface="微软雅黑" panose="020B0503020204020204" pitchFamily="34" charset="-122"/>
                <a:ea typeface="微软雅黑" panose="020B0503020204020204" pitchFamily="34" charset="-122"/>
              </a:rPr>
              <a:t>WebApi</a:t>
            </a:r>
            <a:r>
              <a:rPr lang="en-US" altLang="zh-CN" b="1" dirty="0">
                <a:solidFill>
                  <a:schemeClr val="tx1"/>
                </a:solidFill>
                <a:highlight>
                  <a:srgbClr val="FFFF00"/>
                </a:highlight>
                <a:latin typeface="微软雅黑" panose="020B0503020204020204" pitchFamily="34" charset="-122"/>
                <a:ea typeface="微软雅黑" panose="020B0503020204020204" pitchFamily="34" charset="-122"/>
              </a:rPr>
              <a:t> </a:t>
            </a:r>
            <a:r>
              <a:rPr lang="zh-CN" altLang="en-US" b="1" dirty="0">
                <a:solidFill>
                  <a:schemeClr val="tx1"/>
                </a:solidFill>
                <a:highlight>
                  <a:srgbClr val="FFFF00"/>
                </a:highlight>
                <a:latin typeface="微软雅黑" panose="020B0503020204020204" pitchFamily="34" charset="-122"/>
                <a:ea typeface="微软雅黑" panose="020B0503020204020204" pitchFamily="34" charset="-122"/>
              </a:rPr>
              <a:t>调用 （个人发现）</a:t>
            </a:r>
            <a:endParaRPr lang="en-US" altLang="zh-CN" b="1" dirty="0">
              <a:solidFill>
                <a:schemeClr val="tx1"/>
              </a:solidFill>
              <a:highlight>
                <a:srgbClr val="FFFF00"/>
              </a:highlight>
              <a:latin typeface="微软雅黑" panose="020B0503020204020204" pitchFamily="34" charset="-122"/>
              <a:ea typeface="微软雅黑" panose="020B0503020204020204" pitchFamily="34" charset="-122"/>
            </a:endParaRPr>
          </a:p>
          <a:p>
            <a:pPr lvl="1"/>
            <a:r>
              <a:rPr lang="zh-CN" altLang="en-US" b="1" dirty="0">
                <a:solidFill>
                  <a:schemeClr val="tx1"/>
                </a:solidFill>
                <a:highlight>
                  <a:srgbClr val="FFFF00"/>
                </a:highlight>
                <a:latin typeface="微软雅黑" panose="020B0503020204020204" pitchFamily="34" charset="-122"/>
                <a:ea typeface="微软雅黑" panose="020B0503020204020204" pitchFamily="34" charset="-122"/>
              </a:rPr>
              <a:t>支持多向量批量检索</a:t>
            </a:r>
            <a:endParaRPr lang="en-US" altLang="zh-CN" b="1" dirty="0">
              <a:solidFill>
                <a:schemeClr val="tx1"/>
              </a:solidFill>
              <a:highlight>
                <a:srgbClr val="FFFF00"/>
              </a:highlight>
              <a:latin typeface="微软雅黑" panose="020B0503020204020204" pitchFamily="34" charset="-122"/>
              <a:ea typeface="微软雅黑" panose="020B0503020204020204" pitchFamily="34" charset="-122"/>
            </a:endParaRPr>
          </a:p>
          <a:p>
            <a:pPr lvl="2"/>
            <a:r>
              <a:rPr lang="zh-CN" altLang="en-US" b="1" dirty="0">
                <a:solidFill>
                  <a:schemeClr val="tx1"/>
                </a:solidFill>
                <a:highlight>
                  <a:srgbClr val="FFFF00"/>
                </a:highlight>
                <a:latin typeface="微软雅黑" panose="020B0503020204020204" pitchFamily="34" charset="-122"/>
                <a:ea typeface="微软雅黑" panose="020B0503020204020204" pitchFamily="34" charset="-122"/>
              </a:rPr>
              <a:t>检索请求参数，及返回结果都是对齐的列模式，每列是一个数组</a:t>
            </a:r>
            <a:r>
              <a:rPr lang="zh-CN" altLang="en-US" b="1" strike="sngStrike" dirty="0">
                <a:solidFill>
                  <a:schemeClr val="tx1"/>
                </a:solidFill>
                <a:highlight>
                  <a:srgbClr val="FFFF00"/>
                </a:highlight>
                <a:latin typeface="微软雅黑" panose="020B0503020204020204" pitchFamily="34" charset="-122"/>
                <a:ea typeface="微软雅黑" panose="020B0503020204020204" pitchFamily="34" charset="-122"/>
              </a:rPr>
              <a:t>（怀疑该产品是基于 </a:t>
            </a:r>
            <a:r>
              <a:rPr lang="en-US" altLang="zh-CN" b="1" strike="sngStrike" dirty="0">
                <a:solidFill>
                  <a:schemeClr val="tx1"/>
                </a:solidFill>
                <a:highlight>
                  <a:srgbClr val="FFFF00"/>
                </a:highlight>
                <a:latin typeface="微软雅黑" panose="020B0503020204020204" pitchFamily="34" charset="-122"/>
                <a:ea typeface="微软雅黑" panose="020B0503020204020204" pitchFamily="34" charset="-122"/>
              </a:rPr>
              <a:t>column store</a:t>
            </a:r>
            <a:r>
              <a:rPr lang="zh-CN" altLang="en-US" b="1" strike="sngStrike" dirty="0">
                <a:solidFill>
                  <a:schemeClr val="tx1"/>
                </a:solidFill>
                <a:highlight>
                  <a:srgbClr val="FFFF00"/>
                </a:highlight>
                <a:latin typeface="微软雅黑" panose="020B0503020204020204" pitchFamily="34" charset="-122"/>
                <a:ea typeface="微软雅黑" panose="020B0503020204020204" pitchFamily="34" charset="-122"/>
              </a:rPr>
              <a:t>的）</a:t>
            </a:r>
            <a:endParaRPr lang="en-US" altLang="zh-CN" b="1" strike="sngStrike" dirty="0">
              <a:solidFill>
                <a:schemeClr val="tx1"/>
              </a:solidFill>
              <a:highlight>
                <a:srgbClr val="FFFF00"/>
              </a:highlight>
              <a:latin typeface="微软雅黑" panose="020B0503020204020204" pitchFamily="34" charset="-122"/>
              <a:ea typeface="微软雅黑" panose="020B0503020204020204" pitchFamily="34" charset="-122"/>
            </a:endParaRPr>
          </a:p>
          <a:p>
            <a:pPr lvl="2"/>
            <a:r>
              <a:rPr lang="zh-CN" altLang="en-US" b="1" dirty="0">
                <a:solidFill>
                  <a:schemeClr val="tx1"/>
                </a:solidFill>
                <a:highlight>
                  <a:srgbClr val="FFFF00"/>
                </a:highlight>
                <a:latin typeface="微软雅黑" panose="020B0503020204020204" pitchFamily="34" charset="-122"/>
                <a:ea typeface="微软雅黑" panose="020B0503020204020204" pitchFamily="34" charset="-122"/>
              </a:rPr>
              <a:t>按列返回的结果，按需自行按需重新拼成行级模式使用（类似于 </a:t>
            </a:r>
            <a:r>
              <a:rPr lang="en-US" altLang="zh-CN" b="1" dirty="0" err="1">
                <a:solidFill>
                  <a:schemeClr val="tx1"/>
                </a:solidFill>
                <a:highlight>
                  <a:srgbClr val="FFFF00"/>
                </a:highlight>
                <a:latin typeface="微软雅黑" panose="020B0503020204020204" pitchFamily="34" charset="-122"/>
                <a:ea typeface="微软雅黑" panose="020B0503020204020204" pitchFamily="34" charset="-122"/>
              </a:rPr>
              <a:t>Linq</a:t>
            </a:r>
            <a:r>
              <a:rPr lang="en-US" altLang="zh-CN" b="1" dirty="0">
                <a:solidFill>
                  <a:schemeClr val="tx1"/>
                </a:solidFill>
                <a:highlight>
                  <a:srgbClr val="FFFF00"/>
                </a:highlight>
                <a:latin typeface="微软雅黑" panose="020B0503020204020204" pitchFamily="34" charset="-122"/>
                <a:ea typeface="微软雅黑" panose="020B0503020204020204" pitchFamily="34" charset="-122"/>
              </a:rPr>
              <a:t> Zip </a:t>
            </a:r>
            <a:r>
              <a:rPr lang="zh-CN" altLang="en-US" b="1" dirty="0">
                <a:solidFill>
                  <a:schemeClr val="tx1"/>
                </a:solidFill>
                <a:highlight>
                  <a:srgbClr val="FFFF00"/>
                </a:highlight>
                <a:latin typeface="微软雅黑" panose="020B0503020204020204" pitchFamily="34" charset="-122"/>
                <a:ea typeface="微软雅黑" panose="020B0503020204020204" pitchFamily="34" charset="-122"/>
              </a:rPr>
              <a:t>操作的效果）</a:t>
            </a:r>
            <a:endParaRPr lang="en-US" altLang="zh-CN" b="1" dirty="0">
              <a:solidFill>
                <a:schemeClr val="tx1"/>
              </a:solidFill>
              <a:highlight>
                <a:srgbClr val="FFFF00"/>
              </a:highlight>
              <a:latin typeface="微软雅黑" panose="020B0503020204020204" pitchFamily="34" charset="-122"/>
              <a:ea typeface="微软雅黑" panose="020B0503020204020204" pitchFamily="34" charset="-122"/>
            </a:endParaRPr>
          </a:p>
          <a:p>
            <a:pPr lvl="1"/>
            <a:r>
              <a:rPr lang="en-US" altLang="zh-CN" b="1" dirty="0">
                <a:solidFill>
                  <a:schemeClr val="tx1"/>
                </a:solidFill>
                <a:highlight>
                  <a:srgbClr val="FFFF00"/>
                </a:highlight>
                <a:latin typeface="微软雅黑" panose="020B0503020204020204" pitchFamily="34" charset="-122"/>
                <a:ea typeface="微软雅黑" panose="020B0503020204020204" pitchFamily="34" charset="-122"/>
              </a:rPr>
              <a:t>Azure </a:t>
            </a:r>
            <a:r>
              <a:rPr lang="zh-CN" altLang="en-US" b="1" dirty="0">
                <a:solidFill>
                  <a:schemeClr val="tx1"/>
                </a:solidFill>
                <a:highlight>
                  <a:srgbClr val="FFFF00"/>
                </a:highlight>
                <a:latin typeface="微软雅黑" panose="020B0503020204020204" pitchFamily="34" charset="-122"/>
                <a:ea typeface="微软雅黑" panose="020B0503020204020204" pitchFamily="34" charset="-122"/>
              </a:rPr>
              <a:t>支持</a:t>
            </a:r>
            <a:endParaRPr lang="en-US" altLang="zh-CN" b="1" dirty="0">
              <a:solidFill>
                <a:schemeClr val="tx1"/>
              </a:solidFill>
              <a:highlight>
                <a:srgbClr val="FFFF00"/>
              </a:highlight>
              <a:latin typeface="微软雅黑" panose="020B0503020204020204" pitchFamily="34" charset="-122"/>
              <a:ea typeface="微软雅黑" panose="020B0503020204020204" pitchFamily="34" charset="-122"/>
            </a:endParaRPr>
          </a:p>
          <a:p>
            <a:pPr lvl="2"/>
            <a:r>
              <a:rPr lang="en-US" altLang="zh-CN" b="1" dirty="0">
                <a:solidFill>
                  <a:schemeClr val="tx1"/>
                </a:solidFill>
                <a:highlight>
                  <a:srgbClr val="FFFF00"/>
                </a:highlight>
                <a:latin typeface="微软雅黑" panose="020B0503020204020204" pitchFamily="34" charset="-122"/>
                <a:ea typeface="微软雅黑" panose="020B0503020204020204" pitchFamily="34" charset="-122"/>
              </a:rPr>
              <a:t>Azure CLI/</a:t>
            </a:r>
            <a:r>
              <a:rPr lang="en-US" altLang="zh-CN" b="1" dirty="0" err="1">
                <a:solidFill>
                  <a:schemeClr val="tx1"/>
                </a:solidFill>
                <a:highlight>
                  <a:srgbClr val="FFFF00"/>
                </a:highlight>
                <a:latin typeface="微软雅黑" panose="020B0503020204020204" pitchFamily="34" charset="-122"/>
                <a:ea typeface="微软雅黑" panose="020B0503020204020204" pitchFamily="34" charset="-122"/>
              </a:rPr>
              <a:t>kubectl</a:t>
            </a:r>
            <a:r>
              <a:rPr lang="en-US" altLang="zh-CN" b="1" dirty="0">
                <a:solidFill>
                  <a:schemeClr val="tx1"/>
                </a:solidFill>
                <a:highlight>
                  <a:srgbClr val="FFFF00"/>
                </a:highlight>
                <a:latin typeface="微软雅黑" panose="020B0503020204020204" pitchFamily="34" charset="-122"/>
                <a:ea typeface="微软雅黑" panose="020B0503020204020204" pitchFamily="34" charset="-122"/>
              </a:rPr>
              <a:t>/Helm</a:t>
            </a:r>
          </a:p>
          <a:p>
            <a:pPr lvl="2"/>
            <a:r>
              <a:rPr lang="en-US" dirty="0">
                <a:solidFill>
                  <a:srgbClr val="0070C0"/>
                </a:solidFill>
                <a:hlinkClick r:id="rId2">
                  <a:extLst>
                    <a:ext uri="{A12FA001-AC4F-418D-AE19-62706E023703}">
                      <ahyp:hlinkClr xmlns:ahyp="http://schemas.microsoft.com/office/drawing/2018/hyperlinkcolor" val="tx"/>
                    </a:ext>
                  </a:extLst>
                </a:hlinkClick>
              </a:rPr>
              <a:t>Deploy Milvus on Azure with AKS Milvus documentation</a:t>
            </a:r>
            <a:endParaRPr lang="en-US" altLang="zh-CN" b="1" dirty="0">
              <a:solidFill>
                <a:srgbClr val="0070C0"/>
              </a:solidFill>
              <a:highlight>
                <a:srgbClr val="FFFF00"/>
              </a:highlight>
              <a:latin typeface="微软雅黑" panose="020B0503020204020204" pitchFamily="34" charset="-122"/>
              <a:ea typeface="微软雅黑" panose="020B0503020204020204" pitchFamily="34" charset="-122"/>
            </a:endParaRPr>
          </a:p>
          <a:p>
            <a:r>
              <a:rPr lang="zh-CN" altLang="en-US" b="1" dirty="0">
                <a:solidFill>
                  <a:srgbClr val="FF0000"/>
                </a:solidFill>
                <a:latin typeface="微软雅黑" panose="020B0503020204020204" pitchFamily="34" charset="-122"/>
                <a:ea typeface="微软雅黑" panose="020B0503020204020204" pitchFamily="34" charset="-122"/>
              </a:rPr>
              <a:t>缺点</a:t>
            </a:r>
            <a:endParaRPr lang="en-US" altLang="zh-CN" b="1" dirty="0">
              <a:solidFill>
                <a:srgbClr val="FF0000"/>
              </a:solidFill>
              <a:latin typeface="微软雅黑" panose="020B0503020204020204" pitchFamily="34" charset="-122"/>
              <a:ea typeface="微软雅黑" panose="020B0503020204020204" pitchFamily="34" charset="-122"/>
            </a:endParaRPr>
          </a:p>
          <a:p>
            <a:pPr lvl="1"/>
            <a:r>
              <a:rPr lang="en-US" altLang="zh-CN" b="1" dirty="0">
                <a:solidFill>
                  <a:srgbClr val="FF0000"/>
                </a:solidFill>
                <a:latin typeface="微软雅黑" panose="020B0503020204020204" pitchFamily="34" charset="-122"/>
                <a:ea typeface="微软雅黑" panose="020B0503020204020204" pitchFamily="34" charset="-122"/>
              </a:rPr>
              <a:t>Metric</a:t>
            </a:r>
            <a:r>
              <a:rPr lang="zh-CN" altLang="en-US" b="1" dirty="0">
                <a:solidFill>
                  <a:srgbClr val="FF0000"/>
                </a:solidFill>
                <a:latin typeface="微软雅黑" panose="020B0503020204020204" pitchFamily="34" charset="-122"/>
                <a:ea typeface="微软雅黑" panose="020B0503020204020204" pitchFamily="34" charset="-122"/>
              </a:rPr>
              <a:t>：</a:t>
            </a:r>
            <a:endParaRPr lang="en-US" altLang="zh-CN" b="1" dirty="0">
              <a:solidFill>
                <a:srgbClr val="FF0000"/>
              </a:solidFill>
              <a:latin typeface="微软雅黑" panose="020B0503020204020204" pitchFamily="34" charset="-122"/>
              <a:ea typeface="微软雅黑" panose="020B0503020204020204" pitchFamily="34" charset="-122"/>
            </a:endParaRPr>
          </a:p>
          <a:p>
            <a:pPr lvl="2"/>
            <a:r>
              <a:rPr lang="zh-CN" altLang="en-US" b="1" dirty="0">
                <a:solidFill>
                  <a:schemeClr val="tx1"/>
                </a:solidFill>
                <a:latin typeface="微软雅黑" panose="020B0503020204020204" pitchFamily="34" charset="-122"/>
                <a:ea typeface="微软雅黑" panose="020B0503020204020204" pitchFamily="34" charset="-122"/>
              </a:rPr>
              <a:t>不支持</a:t>
            </a:r>
            <a:r>
              <a:rPr lang="en-US" altLang="zh-CN" b="1" dirty="0">
                <a:solidFill>
                  <a:schemeClr val="tx1"/>
                </a:solidFill>
                <a:latin typeface="微软雅黑" panose="020B0503020204020204" pitchFamily="34" charset="-122"/>
                <a:ea typeface="微软雅黑" panose="020B0503020204020204" pitchFamily="34" charset="-122"/>
              </a:rPr>
              <a:t>Cosine</a:t>
            </a:r>
            <a:r>
              <a:rPr lang="zh-CN" altLang="en-US" b="1" dirty="0">
                <a:solidFill>
                  <a:schemeClr val="tx1"/>
                </a:solidFill>
                <a:latin typeface="微软雅黑" panose="020B0503020204020204" pitchFamily="34" charset="-122"/>
                <a:ea typeface="微软雅黑" panose="020B0503020204020204" pitchFamily="34" charset="-122"/>
              </a:rPr>
              <a:t>，仅支持 </a:t>
            </a:r>
            <a:r>
              <a:rPr lang="en-US" altLang="zh-CN" b="1" dirty="0">
                <a:solidFill>
                  <a:schemeClr val="tx1"/>
                </a:solidFill>
                <a:latin typeface="微软雅黑" panose="020B0503020204020204" pitchFamily="34" charset="-122"/>
                <a:ea typeface="微软雅黑" panose="020B0503020204020204" pitchFamily="34" charset="-122"/>
              </a:rPr>
              <a:t>L2 </a:t>
            </a:r>
            <a:r>
              <a:rPr lang="zh-CN" altLang="en-US" b="1" dirty="0">
                <a:solidFill>
                  <a:schemeClr val="tx1"/>
                </a:solidFill>
                <a:latin typeface="微软雅黑" panose="020B0503020204020204" pitchFamily="34" charset="-122"/>
                <a:ea typeface="微软雅黑" panose="020B0503020204020204" pitchFamily="34" charset="-122"/>
              </a:rPr>
              <a:t>和 </a:t>
            </a:r>
            <a:r>
              <a:rPr lang="en-US" altLang="zh-CN" b="1" dirty="0">
                <a:solidFill>
                  <a:schemeClr val="tx1"/>
                </a:solidFill>
                <a:latin typeface="微软雅黑" panose="020B0503020204020204" pitchFamily="34" charset="-122"/>
                <a:ea typeface="微软雅黑" panose="020B0503020204020204" pitchFamily="34" charset="-122"/>
              </a:rPr>
              <a:t>Inner Product </a:t>
            </a:r>
            <a:r>
              <a:rPr lang="zh-CN" altLang="en-US" b="1" dirty="0">
                <a:solidFill>
                  <a:schemeClr val="tx1"/>
                </a:solidFill>
                <a:latin typeface="微软雅黑" panose="020B0503020204020204" pitchFamily="34" charset="-122"/>
                <a:ea typeface="微软雅黑" panose="020B0503020204020204" pitchFamily="34" charset="-122"/>
              </a:rPr>
              <a:t>未归一化，不好比较</a:t>
            </a:r>
            <a:endParaRPr lang="en-US" altLang="zh-CN" b="1" dirty="0">
              <a:solidFill>
                <a:schemeClr val="tx1"/>
              </a:solidFill>
              <a:latin typeface="微软雅黑" panose="020B0503020204020204" pitchFamily="34" charset="-122"/>
              <a:ea typeface="微软雅黑" panose="020B0503020204020204" pitchFamily="34" charset="-122"/>
            </a:endParaRPr>
          </a:p>
          <a:p>
            <a:pPr lvl="2"/>
            <a:r>
              <a:rPr lang="zh-CN" altLang="en-US" b="1" dirty="0">
                <a:solidFill>
                  <a:schemeClr val="tx1"/>
                </a:solidFill>
                <a:latin typeface="微软雅黑" panose="020B0503020204020204" pitchFamily="34" charset="-122"/>
                <a:ea typeface="微软雅黑" panose="020B0503020204020204" pitchFamily="34" charset="-122"/>
              </a:rPr>
              <a:t>不好指定相似程度的条件，只能基于排序</a:t>
            </a:r>
            <a:endParaRPr lang="en-US" altLang="zh-CN" b="1" dirty="0">
              <a:solidFill>
                <a:schemeClr val="tx1"/>
              </a:solidFill>
              <a:latin typeface="微软雅黑" panose="020B0503020204020204" pitchFamily="34" charset="-122"/>
              <a:ea typeface="微软雅黑" panose="020B0503020204020204" pitchFamily="34" charset="-122"/>
            </a:endParaRPr>
          </a:p>
          <a:p>
            <a:pPr lvl="3"/>
            <a:r>
              <a:rPr lang="en-US" altLang="zh-CN" sz="1400" b="1" dirty="0">
                <a:solidFill>
                  <a:schemeClr val="tx1"/>
                </a:solidFill>
                <a:highlight>
                  <a:srgbClr val="FFFF00"/>
                </a:highlight>
                <a:latin typeface="微软雅黑" panose="020B0503020204020204" pitchFamily="34" charset="-122"/>
                <a:ea typeface="微软雅黑" panose="020B0503020204020204" pitchFamily="34" charset="-122"/>
              </a:rPr>
              <a:t>L2/IP </a:t>
            </a:r>
            <a:r>
              <a:rPr lang="zh-CN" altLang="en-US" sz="1400" b="1" dirty="0">
                <a:solidFill>
                  <a:schemeClr val="tx1"/>
                </a:solidFill>
                <a:highlight>
                  <a:srgbClr val="FFFF00"/>
                </a:highlight>
                <a:latin typeface="微软雅黑" panose="020B0503020204020204" pitchFamily="34" charset="-122"/>
                <a:ea typeface="微软雅黑" panose="020B0503020204020204" pitchFamily="34" charset="-122"/>
              </a:rPr>
              <a:t>比 </a:t>
            </a:r>
            <a:r>
              <a:rPr lang="en-US" altLang="zh-CN" sz="1400" b="1" dirty="0">
                <a:solidFill>
                  <a:schemeClr val="tx1"/>
                </a:solidFill>
                <a:highlight>
                  <a:srgbClr val="FFFF00"/>
                </a:highlight>
                <a:latin typeface="微软雅黑" panose="020B0503020204020204" pitchFamily="34" charset="-122"/>
                <a:ea typeface="微软雅黑" panose="020B0503020204020204" pitchFamily="34" charset="-122"/>
              </a:rPr>
              <a:t>Cosine </a:t>
            </a:r>
            <a:r>
              <a:rPr lang="zh-CN" altLang="en-US" sz="1400" b="1" dirty="0">
                <a:solidFill>
                  <a:schemeClr val="tx1"/>
                </a:solidFill>
                <a:highlight>
                  <a:srgbClr val="FFFF00"/>
                </a:highlight>
                <a:latin typeface="微软雅黑" panose="020B0503020204020204" pitchFamily="34" charset="-122"/>
                <a:ea typeface="微软雅黑" panose="020B0503020204020204" pitchFamily="34" charset="-122"/>
              </a:rPr>
              <a:t>计算简单，</a:t>
            </a:r>
            <a:r>
              <a:rPr lang="en-US" altLang="zh-CN" sz="1400" b="1" dirty="0" err="1">
                <a:solidFill>
                  <a:schemeClr val="tx1"/>
                </a:solidFill>
                <a:highlight>
                  <a:srgbClr val="FFFF00"/>
                </a:highlight>
                <a:latin typeface="微软雅黑" panose="020B0503020204020204" pitchFamily="34" charset="-122"/>
                <a:ea typeface="微软雅黑" panose="020B0503020204020204" pitchFamily="34" charset="-122"/>
              </a:rPr>
              <a:t>cpu</a:t>
            </a:r>
            <a:r>
              <a:rPr lang="en-US" altLang="zh-CN" sz="1400" b="1" dirty="0">
                <a:solidFill>
                  <a:schemeClr val="tx1"/>
                </a:solidFill>
                <a:highlight>
                  <a:srgbClr val="FFFF00"/>
                </a:highlight>
                <a:latin typeface="微软雅黑" panose="020B0503020204020204" pitchFamily="34" charset="-122"/>
                <a:ea typeface="微软雅黑" panose="020B0503020204020204" pitchFamily="34" charset="-122"/>
              </a:rPr>
              <a:t> </a:t>
            </a:r>
            <a:r>
              <a:rPr lang="zh-CN" altLang="en-US" sz="1400" b="1" dirty="0">
                <a:solidFill>
                  <a:schemeClr val="tx1"/>
                </a:solidFill>
                <a:highlight>
                  <a:srgbClr val="FFFF00"/>
                </a:highlight>
                <a:latin typeface="微软雅黑" panose="020B0503020204020204" pitchFamily="34" charset="-122"/>
                <a:ea typeface="微软雅黑" panose="020B0503020204020204" pitchFamily="34" charset="-122"/>
              </a:rPr>
              <a:t>算力成本低</a:t>
            </a:r>
            <a:endParaRPr lang="en-US" altLang="zh-CN" sz="1400" b="1" dirty="0">
              <a:solidFill>
                <a:schemeClr val="tx1"/>
              </a:solidFill>
              <a:highlight>
                <a:srgbClr val="FFFF00"/>
              </a:highlight>
              <a:latin typeface="微软雅黑" panose="020B0503020204020204" pitchFamily="34" charset="-122"/>
              <a:ea typeface="微软雅黑" panose="020B0503020204020204" pitchFamily="34" charset="-122"/>
            </a:endParaRPr>
          </a:p>
          <a:p>
            <a:pPr lvl="1"/>
            <a:r>
              <a:rPr lang="zh-CN" altLang="en-US" b="1" dirty="0">
                <a:solidFill>
                  <a:schemeClr val="tx1"/>
                </a:solidFill>
                <a:highlight>
                  <a:srgbClr val="FFFF00"/>
                </a:highlight>
                <a:latin typeface="微软雅黑" panose="020B0503020204020204" pitchFamily="34" charset="-122"/>
                <a:ea typeface="微软雅黑" panose="020B0503020204020204" pitchFamily="34" charset="-122"/>
              </a:rPr>
              <a:t>每个集合（</a:t>
            </a:r>
            <a:r>
              <a:rPr lang="en-US" altLang="zh-CN" b="1" dirty="0">
                <a:solidFill>
                  <a:schemeClr val="tx1"/>
                </a:solidFill>
                <a:highlight>
                  <a:srgbClr val="FFFF00"/>
                </a:highlight>
                <a:latin typeface="微软雅黑" panose="020B0503020204020204" pitchFamily="34" charset="-122"/>
                <a:ea typeface="微软雅黑" panose="020B0503020204020204" pitchFamily="34" charset="-122"/>
              </a:rPr>
              <a:t>collection</a:t>
            </a:r>
            <a:r>
              <a:rPr lang="zh-CN" altLang="en-US" b="1" dirty="0">
                <a:solidFill>
                  <a:schemeClr val="tx1"/>
                </a:solidFill>
                <a:highlight>
                  <a:srgbClr val="FFFF00"/>
                </a:highlight>
                <a:latin typeface="微软雅黑" panose="020B0503020204020204" pitchFamily="34" charset="-122"/>
                <a:ea typeface="微软雅黑" panose="020B0503020204020204" pitchFamily="34" charset="-122"/>
              </a:rPr>
              <a:t>），仅支持一个向量字段</a:t>
            </a:r>
            <a:endParaRPr lang="en-US" altLang="zh-CN" b="1" dirty="0">
              <a:solidFill>
                <a:schemeClr val="tx1"/>
              </a:solidFill>
              <a:highlight>
                <a:srgbClr val="FFFF00"/>
              </a:highlight>
              <a:latin typeface="微软雅黑" panose="020B0503020204020204" pitchFamily="34" charset="-122"/>
              <a:ea typeface="微软雅黑" panose="020B0503020204020204" pitchFamily="34" charset="-122"/>
            </a:endParaRPr>
          </a:p>
          <a:p>
            <a:r>
              <a:rPr lang="zh-CN" altLang="en-US" b="1" dirty="0">
                <a:solidFill>
                  <a:srgbClr val="FF0000"/>
                </a:solidFill>
                <a:latin typeface="微软雅黑" panose="020B0503020204020204" pitchFamily="34" charset="-122"/>
                <a:ea typeface="微软雅黑" panose="020B0503020204020204" pitchFamily="34" charset="-122"/>
              </a:rPr>
              <a:t>未作并发压力测试</a:t>
            </a:r>
            <a:endParaRPr lang="en-US" altLang="zh-CN" b="1" dirty="0">
              <a:solidFill>
                <a:srgbClr val="FF0000"/>
              </a:solidFill>
              <a:latin typeface="微软雅黑" panose="020B0503020204020204" pitchFamily="34" charset="-122"/>
              <a:ea typeface="微软雅黑" panose="020B0503020204020204" pitchFamily="34" charset="-122"/>
            </a:endParaRPr>
          </a:p>
          <a:p>
            <a:pPr lvl="1"/>
            <a:r>
              <a:rPr lang="zh-CN" altLang="en-US" b="1" dirty="0">
                <a:solidFill>
                  <a:srgbClr val="FF0000"/>
                </a:solidFill>
                <a:latin typeface="微软雅黑" panose="020B0503020204020204" pitchFamily="34" charset="-122"/>
                <a:ea typeface="微软雅黑" panose="020B0503020204020204" pitchFamily="34" charset="-122"/>
              </a:rPr>
              <a:t>条件不具备</a:t>
            </a:r>
            <a:endParaRPr lang="en-US" altLang="zh-CN" b="1" dirty="0">
              <a:solidFill>
                <a:srgbClr val="FF0000"/>
              </a:solidFill>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26170413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39C91-87D3-1449-B3C7-989C0FD48BBF}"/>
              </a:ext>
            </a:extLst>
          </p:cNvPr>
          <p:cNvSpPr>
            <a:spLocks noGrp="1"/>
          </p:cNvSpPr>
          <p:nvPr>
            <p:ph type="title"/>
          </p:nvPr>
        </p:nvSpPr>
        <p:spPr>
          <a:xfrm>
            <a:off x="226423" y="365126"/>
            <a:ext cx="11765280" cy="618944"/>
          </a:xfrm>
        </p:spPr>
        <p:txBody>
          <a:bodyPr>
            <a:normAutofit/>
          </a:bodyPr>
          <a:lstStyle/>
          <a:p>
            <a:r>
              <a:rPr lang="en-US" altLang="zh-CN" sz="3200" b="1" dirty="0">
                <a:highlight>
                  <a:srgbClr val="FFFF00"/>
                </a:highlight>
                <a:latin typeface="微软雅黑" panose="020B0503020204020204" pitchFamily="34" charset="-122"/>
                <a:ea typeface="微软雅黑" panose="020B0503020204020204" pitchFamily="34" charset="-122"/>
              </a:rPr>
              <a:t>GitHub OpenAI cookbook/MS</a:t>
            </a:r>
            <a:r>
              <a:rPr lang="zh-CN" altLang="en-US" sz="3200" b="1" dirty="0">
                <a:highlight>
                  <a:srgbClr val="FFFF00"/>
                </a:highlight>
                <a:latin typeface="微软雅黑" panose="020B0503020204020204" pitchFamily="34" charset="-122"/>
                <a:ea typeface="微软雅黑" panose="020B0503020204020204" pitchFamily="34" charset="-122"/>
              </a:rPr>
              <a:t> </a:t>
            </a:r>
            <a:r>
              <a:rPr lang="en-US" altLang="zh-CN" sz="3200" b="1" dirty="0">
                <a:highlight>
                  <a:srgbClr val="FFFF00"/>
                </a:highlight>
                <a:latin typeface="微软雅黑" panose="020B0503020204020204" pitchFamily="34" charset="-122"/>
                <a:ea typeface="微软雅黑" panose="020B0503020204020204" pitchFamily="34" charset="-122"/>
              </a:rPr>
              <a:t>SK </a:t>
            </a:r>
            <a:r>
              <a:rPr lang="zh-CN" altLang="en-US" sz="3200" b="1" dirty="0">
                <a:highlight>
                  <a:srgbClr val="FFFF00"/>
                </a:highlight>
                <a:latin typeface="微软雅黑" panose="020B0503020204020204" pitchFamily="34" charset="-122"/>
                <a:ea typeface="微软雅黑" panose="020B0503020204020204" pitchFamily="34" charset="-122"/>
              </a:rPr>
              <a:t>向量数据库推荐选型</a:t>
            </a:r>
            <a:endParaRPr lang="en-US" sz="3200" b="1"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0822A387-C147-536B-CE97-5A1C276437E4}"/>
              </a:ext>
            </a:extLst>
          </p:cNvPr>
          <p:cNvSpPr>
            <a:spLocks noGrp="1"/>
          </p:cNvSpPr>
          <p:nvPr>
            <p:ph idx="1"/>
          </p:nvPr>
        </p:nvSpPr>
        <p:spPr/>
        <p:txBody>
          <a:bodyPr/>
          <a:lstStyle/>
          <a:p>
            <a:r>
              <a:rPr lang="en-US"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openai</a:t>
            </a:r>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-cookbook-python/examples/</a:t>
            </a:r>
            <a:r>
              <a:rPr lang="en-US"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vector_databases</a:t>
            </a:r>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at main · </a:t>
            </a:r>
            <a:r>
              <a:rPr lang="en-US"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AwesomeYuer</a:t>
            </a:r>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en-US"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openai</a:t>
            </a:r>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-cookbook-python · GitHub</a:t>
            </a:r>
            <a:endParaRPr lang="en-US" dirty="0">
              <a:solidFill>
                <a:srgbClr val="0070C0"/>
              </a:solidFill>
              <a:latin typeface="微软雅黑" panose="020B0503020204020204" pitchFamily="34" charset="-122"/>
              <a:ea typeface="微软雅黑" panose="020B0503020204020204" pitchFamily="34" charset="-122"/>
            </a:endParaRPr>
          </a:p>
          <a:p>
            <a:r>
              <a:rPr lang="en-US"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openai</a:t>
            </a:r>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-cookbook-python/</a:t>
            </a:r>
            <a:r>
              <a:rPr lang="en-US"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Using_vector_databases_for_embeddings_search.ipynb</a:t>
            </a:r>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 at main · </a:t>
            </a:r>
            <a:r>
              <a:rPr lang="en-US"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AwesomeYuer</a:t>
            </a:r>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openai</a:t>
            </a:r>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-cookbook-python · GitHub --- </a:t>
            </a:r>
            <a:r>
              <a:rPr lang="en-US"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openai</a:t>
            </a:r>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-cookbook-python/</a:t>
            </a:r>
            <a:r>
              <a:rPr lang="en-US"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Using_vector_databases_for_embeddings_search.ipynb</a:t>
            </a:r>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 at main · </a:t>
            </a:r>
            <a:r>
              <a:rPr lang="en-US"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AwesomeYuer</a:t>
            </a:r>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openai</a:t>
            </a:r>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-cookbook-python · GitHub</a:t>
            </a:r>
            <a:endParaRPr lang="en-US" dirty="0">
              <a:solidFill>
                <a:srgbClr val="0070C0"/>
              </a:solidFill>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后续只摘要分析可自托管的产品</a:t>
            </a:r>
            <a:endParaRPr lang="en-US"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0392678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32F0C-1600-05CC-8E7A-01933949F53A}"/>
              </a:ext>
            </a:extLst>
          </p:cNvPr>
          <p:cNvSpPr>
            <a:spLocks noGrp="1"/>
          </p:cNvSpPr>
          <p:nvPr>
            <p:ph type="title"/>
          </p:nvPr>
        </p:nvSpPr>
        <p:spPr>
          <a:xfrm>
            <a:off x="285206" y="209906"/>
            <a:ext cx="10515600" cy="682982"/>
          </a:xfrm>
        </p:spPr>
        <p:txBody>
          <a:bodyPr>
            <a:normAutofit fontScale="90000"/>
          </a:bodyPr>
          <a:lstStyle/>
          <a:p>
            <a:r>
              <a:rPr lang="en-US" altLang="zh-CN" sz="3600" b="1" dirty="0">
                <a:highlight>
                  <a:srgbClr val="FFFF00"/>
                </a:highlight>
                <a:latin typeface="微软雅黑" panose="020B0503020204020204" pitchFamily="34" charset="-122"/>
                <a:ea typeface="微软雅黑" panose="020B0503020204020204" pitchFamily="34" charset="-122"/>
              </a:rPr>
              <a:t>GitHub OpenAI cookbook </a:t>
            </a:r>
            <a:r>
              <a:rPr lang="zh-CN" altLang="en-US" sz="3600" b="1" dirty="0">
                <a:highlight>
                  <a:srgbClr val="FFFF00"/>
                </a:highlight>
                <a:latin typeface="微软雅黑" panose="020B0503020204020204" pitchFamily="34" charset="-122"/>
                <a:ea typeface="微软雅黑" panose="020B0503020204020204" pitchFamily="34" charset="-122"/>
              </a:rPr>
              <a:t>首推</a:t>
            </a:r>
            <a:r>
              <a:rPr lang="en-US" altLang="zh-CN" sz="3600" b="1" dirty="0">
                <a:highlight>
                  <a:srgbClr val="FFFF00"/>
                </a:highlight>
                <a:latin typeface="微软雅黑" panose="020B0503020204020204" pitchFamily="34" charset="-122"/>
                <a:ea typeface="微软雅黑" panose="020B0503020204020204" pitchFamily="34" charset="-122"/>
              </a:rPr>
              <a:t>1</a:t>
            </a:r>
            <a:r>
              <a:rPr lang="zh-CN" altLang="en-US" sz="3600" b="1" dirty="0">
                <a:highlight>
                  <a:srgbClr val="FFFF00"/>
                </a:highlight>
                <a:latin typeface="微软雅黑" panose="020B0503020204020204" pitchFamily="34" charset="-122"/>
                <a:ea typeface="微软雅黑" panose="020B0503020204020204" pitchFamily="34" charset="-122"/>
              </a:rPr>
              <a:t>之 </a:t>
            </a:r>
            <a:r>
              <a:rPr lang="en-US" altLang="zh-CN" sz="3600" b="1" dirty="0">
                <a:highlight>
                  <a:srgbClr val="FFFF00"/>
                </a:highlight>
                <a:latin typeface="微软雅黑" panose="020B0503020204020204" pitchFamily="34" charset="-122"/>
                <a:ea typeface="微软雅黑" panose="020B0503020204020204" pitchFamily="34" charset="-122"/>
              </a:rPr>
              <a:t>Chroma</a:t>
            </a:r>
            <a:r>
              <a:rPr lang="zh-CN" altLang="en-US" sz="3600" b="1" dirty="0">
                <a:highlight>
                  <a:srgbClr val="FFFF00"/>
                </a:highlight>
                <a:latin typeface="微软雅黑" panose="020B0503020204020204" pitchFamily="34" charset="-122"/>
                <a:ea typeface="微软雅黑" panose="020B0503020204020204" pitchFamily="34" charset="-122"/>
              </a:rPr>
              <a:t>（色度）</a:t>
            </a:r>
            <a:endParaRPr lang="en-US" sz="3600"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9D3E53B9-F566-0C21-D715-A337BD15AB7D}"/>
              </a:ext>
            </a:extLst>
          </p:cNvPr>
          <p:cNvSpPr>
            <a:spLocks noGrp="1"/>
          </p:cNvSpPr>
          <p:nvPr>
            <p:ph idx="1"/>
          </p:nvPr>
        </p:nvSpPr>
        <p:spPr>
          <a:xfrm>
            <a:off x="838200" y="1021653"/>
            <a:ext cx="10515600" cy="4814694"/>
          </a:xfrm>
        </p:spPr>
        <p:txBody>
          <a:bodyPr/>
          <a:lstStyle/>
          <a:p>
            <a:r>
              <a:rPr lang="en-US" altLang="zh-CN" dirty="0">
                <a:latin typeface="微软雅黑" panose="020B0503020204020204" pitchFamily="34" charset="-122"/>
                <a:ea typeface="微软雅黑" panose="020B0503020204020204" pitchFamily="34" charset="-122"/>
              </a:rPr>
              <a:t>GitHub</a:t>
            </a:r>
          </a:p>
          <a:p>
            <a:pPr lvl="1"/>
            <a:r>
              <a:rPr lang="en-US" altLang="zh-CN" dirty="0">
                <a:latin typeface="微软雅黑" panose="020B0503020204020204" pitchFamily="34" charset="-122"/>
                <a:ea typeface="微软雅黑" panose="020B0503020204020204" pitchFamily="34" charset="-122"/>
              </a:rPr>
              <a:t>starred 4.6k</a:t>
            </a:r>
          </a:p>
          <a:p>
            <a:pPr lvl="1"/>
            <a:r>
              <a:rPr lang="en-US" altLang="zh-CN" dirty="0">
                <a:latin typeface="微软雅黑" panose="020B0503020204020204" pitchFamily="34" charset="-122"/>
                <a:ea typeface="微软雅黑" panose="020B0503020204020204" pitchFamily="34" charset="-122"/>
              </a:rPr>
              <a:t>Forks 250</a:t>
            </a:r>
          </a:p>
        </p:txBody>
      </p:sp>
      <p:graphicFrame>
        <p:nvGraphicFramePr>
          <p:cNvPr id="4" name="Object 3">
            <a:extLst>
              <a:ext uri="{FF2B5EF4-FFF2-40B4-BE49-F238E27FC236}">
                <a16:creationId xmlns:a16="http://schemas.microsoft.com/office/drawing/2014/main" id="{DFDC6A88-4534-D6BB-3441-841796086795}"/>
              </a:ext>
            </a:extLst>
          </p:cNvPr>
          <p:cNvGraphicFramePr>
            <a:graphicFrameLocks noChangeAspect="1"/>
          </p:cNvGraphicFramePr>
          <p:nvPr>
            <p:extLst>
              <p:ext uri="{D42A27DB-BD31-4B8C-83A1-F6EECF244321}">
                <p14:modId xmlns:p14="http://schemas.microsoft.com/office/powerpoint/2010/main" val="3890573220"/>
              </p:ext>
            </p:extLst>
          </p:nvPr>
        </p:nvGraphicFramePr>
        <p:xfrm>
          <a:off x="118189" y="2628594"/>
          <a:ext cx="7473820" cy="3727949"/>
        </p:xfrm>
        <a:graphic>
          <a:graphicData uri="http://schemas.openxmlformats.org/presentationml/2006/ole">
            <mc:AlternateContent xmlns:mc="http://schemas.openxmlformats.org/markup-compatibility/2006">
              <mc:Choice xmlns:v="urn:schemas-microsoft-com:vml" Requires="v">
                <p:oleObj r:id="rId2" imgW="7943760" imgH="3962520" progId="">
                  <p:embed/>
                </p:oleObj>
              </mc:Choice>
              <mc:Fallback>
                <p:oleObj r:id="rId2" imgW="7943760" imgH="3962520" progId="">
                  <p:embed/>
                  <p:pic>
                    <p:nvPicPr>
                      <p:cNvPr id="4" name="Object 3">
                        <a:extLst>
                          <a:ext uri="{FF2B5EF4-FFF2-40B4-BE49-F238E27FC236}">
                            <a16:creationId xmlns:a16="http://schemas.microsoft.com/office/drawing/2014/main" id="{DFDC6A88-4534-D6BB-3441-841796086795}"/>
                          </a:ext>
                        </a:extLst>
                      </p:cNvPr>
                      <p:cNvPicPr/>
                      <p:nvPr/>
                    </p:nvPicPr>
                    <p:blipFill>
                      <a:blip r:embed="rId3"/>
                      <a:stretch>
                        <a:fillRect/>
                      </a:stretch>
                    </p:blipFill>
                    <p:spPr>
                      <a:xfrm>
                        <a:off x="118189" y="2628594"/>
                        <a:ext cx="7473820" cy="3727949"/>
                      </a:xfrm>
                      <a:prstGeom prst="rect">
                        <a:avLst/>
                      </a:prstGeom>
                    </p:spPr>
                  </p:pic>
                </p:oleObj>
              </mc:Fallback>
            </mc:AlternateContent>
          </a:graphicData>
        </a:graphic>
      </p:graphicFrame>
      <p:graphicFrame>
        <p:nvGraphicFramePr>
          <p:cNvPr id="5" name="Object 4">
            <a:extLst>
              <a:ext uri="{FF2B5EF4-FFF2-40B4-BE49-F238E27FC236}">
                <a16:creationId xmlns:a16="http://schemas.microsoft.com/office/drawing/2014/main" id="{AA4468DE-F5D5-5717-1214-881C118B8781}"/>
              </a:ext>
            </a:extLst>
          </p:cNvPr>
          <p:cNvGraphicFramePr>
            <a:graphicFrameLocks noChangeAspect="1"/>
          </p:cNvGraphicFramePr>
          <p:nvPr>
            <p:extLst>
              <p:ext uri="{D42A27DB-BD31-4B8C-83A1-F6EECF244321}">
                <p14:modId xmlns:p14="http://schemas.microsoft.com/office/powerpoint/2010/main" val="1699846121"/>
              </p:ext>
            </p:extLst>
          </p:nvPr>
        </p:nvGraphicFramePr>
        <p:xfrm>
          <a:off x="7353770" y="2516853"/>
          <a:ext cx="4986257" cy="4075371"/>
        </p:xfrm>
        <a:graphic>
          <a:graphicData uri="http://schemas.openxmlformats.org/presentationml/2006/ole">
            <mc:AlternateContent xmlns:mc="http://schemas.openxmlformats.org/markup-compatibility/2006">
              <mc:Choice xmlns:v="urn:schemas-microsoft-com:vml" Requires="v">
                <p:oleObj r:id="rId4" imgW="7039080" imgH="5753160" progId="">
                  <p:embed/>
                </p:oleObj>
              </mc:Choice>
              <mc:Fallback>
                <p:oleObj r:id="rId4" imgW="7039080" imgH="5753160" progId="">
                  <p:embed/>
                  <p:pic>
                    <p:nvPicPr>
                      <p:cNvPr id="0" name=""/>
                      <p:cNvPicPr/>
                      <p:nvPr/>
                    </p:nvPicPr>
                    <p:blipFill>
                      <a:blip r:embed="rId5"/>
                      <a:stretch>
                        <a:fillRect/>
                      </a:stretch>
                    </p:blipFill>
                    <p:spPr>
                      <a:xfrm>
                        <a:off x="7353770" y="2516853"/>
                        <a:ext cx="4986257" cy="4075371"/>
                      </a:xfrm>
                      <a:prstGeom prst="rect">
                        <a:avLst/>
                      </a:prstGeom>
                    </p:spPr>
                  </p:pic>
                </p:oleObj>
              </mc:Fallback>
            </mc:AlternateContent>
          </a:graphicData>
        </a:graphic>
      </p:graphicFrame>
      <p:graphicFrame>
        <p:nvGraphicFramePr>
          <p:cNvPr id="8" name="Object 7">
            <a:extLst>
              <a:ext uri="{FF2B5EF4-FFF2-40B4-BE49-F238E27FC236}">
                <a16:creationId xmlns:a16="http://schemas.microsoft.com/office/drawing/2014/main" id="{EFBBC2A8-0B44-DB76-733C-1C5B80785598}"/>
              </a:ext>
            </a:extLst>
          </p:cNvPr>
          <p:cNvGraphicFramePr>
            <a:graphicFrameLocks noChangeAspect="1"/>
          </p:cNvGraphicFramePr>
          <p:nvPr>
            <p:extLst>
              <p:ext uri="{D42A27DB-BD31-4B8C-83A1-F6EECF244321}">
                <p14:modId xmlns:p14="http://schemas.microsoft.com/office/powerpoint/2010/main" val="3374898195"/>
              </p:ext>
            </p:extLst>
          </p:nvPr>
        </p:nvGraphicFramePr>
        <p:xfrm>
          <a:off x="3440385" y="948758"/>
          <a:ext cx="6319837" cy="5418137"/>
        </p:xfrm>
        <a:graphic>
          <a:graphicData uri="http://schemas.openxmlformats.org/presentationml/2006/ole">
            <mc:AlternateContent xmlns:mc="http://schemas.openxmlformats.org/markup-compatibility/2006">
              <mc:Choice xmlns:v="urn:schemas-microsoft-com:vml" Requires="v">
                <p:oleObj r:id="rId6" imgW="10887120" imgH="9334440" progId="">
                  <p:embed/>
                </p:oleObj>
              </mc:Choice>
              <mc:Fallback>
                <p:oleObj r:id="rId6" imgW="10887120" imgH="9334440" progId="">
                  <p:embed/>
                  <p:pic>
                    <p:nvPicPr>
                      <p:cNvPr id="0" name=""/>
                      <p:cNvPicPr/>
                      <p:nvPr/>
                    </p:nvPicPr>
                    <p:blipFill>
                      <a:blip r:embed="rId7"/>
                      <a:stretch>
                        <a:fillRect/>
                      </a:stretch>
                    </p:blipFill>
                    <p:spPr>
                      <a:xfrm>
                        <a:off x="3440385" y="948758"/>
                        <a:ext cx="6319837" cy="5418137"/>
                      </a:xfrm>
                      <a:prstGeom prst="rect">
                        <a:avLst/>
                      </a:prstGeom>
                    </p:spPr>
                  </p:pic>
                </p:oleObj>
              </mc:Fallback>
            </mc:AlternateContent>
          </a:graphicData>
        </a:graphic>
      </p:graphicFrame>
    </p:spTree>
    <p:extLst>
      <p:ext uri="{BB962C8B-B14F-4D97-AF65-F5344CB8AC3E}">
        <p14:creationId xmlns:p14="http://schemas.microsoft.com/office/powerpoint/2010/main" val="4024351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32F0C-1600-05CC-8E7A-01933949F53A}"/>
              </a:ext>
            </a:extLst>
          </p:cNvPr>
          <p:cNvSpPr>
            <a:spLocks noGrp="1"/>
          </p:cNvSpPr>
          <p:nvPr>
            <p:ph type="title"/>
          </p:nvPr>
        </p:nvSpPr>
        <p:spPr>
          <a:xfrm>
            <a:off x="409304" y="265776"/>
            <a:ext cx="10879182" cy="682982"/>
          </a:xfrm>
        </p:spPr>
        <p:txBody>
          <a:bodyPr>
            <a:normAutofit fontScale="90000"/>
          </a:bodyPr>
          <a:lstStyle/>
          <a:p>
            <a:r>
              <a:rPr lang="en-US" altLang="zh-CN" sz="3600" b="1" dirty="0">
                <a:highlight>
                  <a:srgbClr val="FFFF00"/>
                </a:highlight>
                <a:latin typeface="微软雅黑" panose="020B0503020204020204" pitchFamily="34" charset="-122"/>
                <a:ea typeface="微软雅黑" panose="020B0503020204020204" pitchFamily="34" charset="-122"/>
              </a:rPr>
              <a:t>GitHub OpenAI cookbook </a:t>
            </a:r>
            <a:r>
              <a:rPr lang="zh-CN" altLang="en-US" sz="3600" b="1" dirty="0">
                <a:highlight>
                  <a:srgbClr val="FFFF00"/>
                </a:highlight>
                <a:latin typeface="微软雅黑" panose="020B0503020204020204" pitchFamily="34" charset="-122"/>
                <a:ea typeface="微软雅黑" panose="020B0503020204020204" pitchFamily="34" charset="-122"/>
              </a:rPr>
              <a:t>推荐</a:t>
            </a:r>
            <a:r>
              <a:rPr lang="en-US" altLang="zh-CN" sz="3600" b="1" dirty="0">
                <a:highlight>
                  <a:srgbClr val="FFFF00"/>
                </a:highlight>
                <a:latin typeface="微软雅黑" panose="020B0503020204020204" pitchFamily="34" charset="-122"/>
                <a:ea typeface="微软雅黑" panose="020B0503020204020204" pitchFamily="34" charset="-122"/>
              </a:rPr>
              <a:t>3</a:t>
            </a:r>
            <a:r>
              <a:rPr lang="zh-CN" altLang="en-US" sz="3600" b="1" dirty="0">
                <a:highlight>
                  <a:srgbClr val="FFFF00"/>
                </a:highlight>
                <a:latin typeface="微软雅黑" panose="020B0503020204020204" pitchFamily="34" charset="-122"/>
                <a:ea typeface="微软雅黑" panose="020B0503020204020204" pitchFamily="34" charset="-122"/>
              </a:rPr>
              <a:t>之 </a:t>
            </a:r>
            <a:r>
              <a:rPr lang="en-US" altLang="zh-CN" sz="3600" b="1" dirty="0" err="1">
                <a:highlight>
                  <a:srgbClr val="FFFF00"/>
                </a:highlight>
                <a:latin typeface="微软雅黑" panose="020B0503020204020204" pitchFamily="34" charset="-122"/>
                <a:ea typeface="微软雅黑" panose="020B0503020204020204" pitchFamily="34" charset="-122"/>
              </a:rPr>
              <a:t>Weaviate</a:t>
            </a:r>
            <a:r>
              <a:rPr lang="zh-CN" altLang="en-US" sz="3600" b="1" dirty="0">
                <a:highlight>
                  <a:srgbClr val="FFFF00"/>
                </a:highlight>
                <a:latin typeface="微软雅黑" panose="020B0503020204020204" pitchFamily="34" charset="-122"/>
                <a:ea typeface="微软雅黑" panose="020B0503020204020204" pitchFamily="34" charset="-122"/>
              </a:rPr>
              <a:t>（磨损率）</a:t>
            </a:r>
            <a:endParaRPr lang="en-US" sz="3600"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9D3E53B9-F566-0C21-D715-A337BD15AB7D}"/>
              </a:ext>
            </a:extLst>
          </p:cNvPr>
          <p:cNvSpPr>
            <a:spLocks noGrp="1"/>
          </p:cNvSpPr>
          <p:nvPr>
            <p:ph idx="1"/>
          </p:nvPr>
        </p:nvSpPr>
        <p:spPr>
          <a:xfrm>
            <a:off x="875210" y="1021653"/>
            <a:ext cx="10478589" cy="4814694"/>
          </a:xfrm>
        </p:spPr>
        <p:txBody>
          <a:bodyPr/>
          <a:lstStyle/>
          <a:p>
            <a:r>
              <a:rPr lang="en-US" altLang="zh-CN" dirty="0">
                <a:latin typeface="微软雅黑" panose="020B0503020204020204" pitchFamily="34" charset="-122"/>
                <a:ea typeface="微软雅黑" panose="020B0503020204020204" pitchFamily="34" charset="-122"/>
              </a:rPr>
              <a:t>GitHub</a:t>
            </a:r>
          </a:p>
          <a:p>
            <a:pPr lvl="1"/>
            <a:r>
              <a:rPr lang="en-US" altLang="zh-CN" dirty="0">
                <a:latin typeface="微软雅黑" panose="020B0503020204020204" pitchFamily="34" charset="-122"/>
                <a:ea typeface="微软雅黑" panose="020B0503020204020204" pitchFamily="34" charset="-122"/>
              </a:rPr>
              <a:t>starred 5.7k</a:t>
            </a:r>
          </a:p>
          <a:p>
            <a:pPr lvl="1"/>
            <a:r>
              <a:rPr lang="en-US" altLang="zh-CN" dirty="0">
                <a:latin typeface="微软雅黑" panose="020B0503020204020204" pitchFamily="34" charset="-122"/>
                <a:ea typeface="微软雅黑" panose="020B0503020204020204" pitchFamily="34" charset="-122"/>
              </a:rPr>
              <a:t>Forks 310</a:t>
            </a:r>
          </a:p>
          <a:p>
            <a:pPr marL="0" indent="0">
              <a:buNone/>
            </a:pPr>
            <a:endParaRPr lang="en-US" dirty="0">
              <a:latin typeface="微软雅黑" panose="020B0503020204020204" pitchFamily="34" charset="-122"/>
              <a:ea typeface="微软雅黑" panose="020B0503020204020204" pitchFamily="34" charset="-122"/>
            </a:endParaRPr>
          </a:p>
        </p:txBody>
      </p:sp>
      <p:graphicFrame>
        <p:nvGraphicFramePr>
          <p:cNvPr id="7" name="Object 6">
            <a:extLst>
              <a:ext uri="{FF2B5EF4-FFF2-40B4-BE49-F238E27FC236}">
                <a16:creationId xmlns:a16="http://schemas.microsoft.com/office/drawing/2014/main" id="{F9785963-0EA0-56F2-D7FB-12F9FB37E6BE}"/>
              </a:ext>
            </a:extLst>
          </p:cNvPr>
          <p:cNvGraphicFramePr>
            <a:graphicFrameLocks noChangeAspect="1"/>
          </p:cNvGraphicFramePr>
          <p:nvPr>
            <p:extLst>
              <p:ext uri="{D42A27DB-BD31-4B8C-83A1-F6EECF244321}">
                <p14:modId xmlns:p14="http://schemas.microsoft.com/office/powerpoint/2010/main" val="1119501216"/>
              </p:ext>
            </p:extLst>
          </p:nvPr>
        </p:nvGraphicFramePr>
        <p:xfrm>
          <a:off x="6693741" y="1203649"/>
          <a:ext cx="5498259" cy="5487194"/>
        </p:xfrm>
        <a:graphic>
          <a:graphicData uri="http://schemas.openxmlformats.org/presentationml/2006/ole">
            <mc:AlternateContent xmlns:mc="http://schemas.openxmlformats.org/markup-compatibility/2006">
              <mc:Choice xmlns:v="urn:schemas-microsoft-com:vml" Requires="v">
                <p:oleObj r:id="rId2" imgW="6896160" imgH="6858000" progId="">
                  <p:embed/>
                </p:oleObj>
              </mc:Choice>
              <mc:Fallback>
                <p:oleObj r:id="rId2" imgW="6896160" imgH="6858000" progId="">
                  <p:embed/>
                  <p:pic>
                    <p:nvPicPr>
                      <p:cNvPr id="0" name=""/>
                      <p:cNvPicPr/>
                      <p:nvPr/>
                    </p:nvPicPr>
                    <p:blipFill>
                      <a:blip r:embed="rId3"/>
                      <a:stretch>
                        <a:fillRect/>
                      </a:stretch>
                    </p:blipFill>
                    <p:spPr>
                      <a:xfrm>
                        <a:off x="6693741" y="1203649"/>
                        <a:ext cx="5498259" cy="5487194"/>
                      </a:xfrm>
                      <a:prstGeom prst="rect">
                        <a:avLst/>
                      </a:prstGeom>
                    </p:spPr>
                  </p:pic>
                </p:oleObj>
              </mc:Fallback>
            </mc:AlternateContent>
          </a:graphicData>
        </a:graphic>
      </p:graphicFrame>
      <p:graphicFrame>
        <p:nvGraphicFramePr>
          <p:cNvPr id="8" name="Object 7">
            <a:extLst>
              <a:ext uri="{FF2B5EF4-FFF2-40B4-BE49-F238E27FC236}">
                <a16:creationId xmlns:a16="http://schemas.microsoft.com/office/drawing/2014/main" id="{00CC6DF5-BFE2-CBEF-66FE-AA680039A19F}"/>
              </a:ext>
            </a:extLst>
          </p:cNvPr>
          <p:cNvGraphicFramePr>
            <a:graphicFrameLocks noChangeAspect="1"/>
          </p:cNvGraphicFramePr>
          <p:nvPr>
            <p:extLst>
              <p:ext uri="{D42A27DB-BD31-4B8C-83A1-F6EECF244321}">
                <p14:modId xmlns:p14="http://schemas.microsoft.com/office/powerpoint/2010/main" val="4174235708"/>
              </p:ext>
            </p:extLst>
          </p:nvPr>
        </p:nvGraphicFramePr>
        <p:xfrm>
          <a:off x="120506" y="2980615"/>
          <a:ext cx="6484111" cy="3265715"/>
        </p:xfrm>
        <a:graphic>
          <a:graphicData uri="http://schemas.openxmlformats.org/presentationml/2006/ole">
            <mc:AlternateContent xmlns:mc="http://schemas.openxmlformats.org/markup-compatibility/2006">
              <mc:Choice xmlns:v="urn:schemas-microsoft-com:vml" Requires="v">
                <p:oleObj r:id="rId4" imgW="10153800" imgH="5095800" progId="">
                  <p:embed/>
                </p:oleObj>
              </mc:Choice>
              <mc:Fallback>
                <p:oleObj r:id="rId4" imgW="10153800" imgH="5095800" progId="">
                  <p:embed/>
                  <p:pic>
                    <p:nvPicPr>
                      <p:cNvPr id="0" name=""/>
                      <p:cNvPicPr/>
                      <p:nvPr/>
                    </p:nvPicPr>
                    <p:blipFill>
                      <a:blip r:embed="rId5"/>
                      <a:stretch>
                        <a:fillRect/>
                      </a:stretch>
                    </p:blipFill>
                    <p:spPr>
                      <a:xfrm>
                        <a:off x="120506" y="2980615"/>
                        <a:ext cx="6484111" cy="3265715"/>
                      </a:xfrm>
                      <a:prstGeom prst="rect">
                        <a:avLst/>
                      </a:prstGeom>
                    </p:spPr>
                  </p:pic>
                </p:oleObj>
              </mc:Fallback>
            </mc:AlternateContent>
          </a:graphicData>
        </a:graphic>
      </p:graphicFrame>
      <p:graphicFrame>
        <p:nvGraphicFramePr>
          <p:cNvPr id="9" name="Object 8">
            <a:extLst>
              <a:ext uri="{FF2B5EF4-FFF2-40B4-BE49-F238E27FC236}">
                <a16:creationId xmlns:a16="http://schemas.microsoft.com/office/drawing/2014/main" id="{D4C560E6-7CE5-D796-0772-1C765F3D9CA6}"/>
              </a:ext>
            </a:extLst>
          </p:cNvPr>
          <p:cNvGraphicFramePr>
            <a:graphicFrameLocks noChangeAspect="1"/>
          </p:cNvGraphicFramePr>
          <p:nvPr>
            <p:extLst>
              <p:ext uri="{D42A27DB-BD31-4B8C-83A1-F6EECF244321}">
                <p14:modId xmlns:p14="http://schemas.microsoft.com/office/powerpoint/2010/main" val="3039628094"/>
              </p:ext>
            </p:extLst>
          </p:nvPr>
        </p:nvGraphicFramePr>
        <p:xfrm>
          <a:off x="3886244" y="1174087"/>
          <a:ext cx="5456016" cy="5418137"/>
        </p:xfrm>
        <a:graphic>
          <a:graphicData uri="http://schemas.openxmlformats.org/presentationml/2006/ole">
            <mc:AlternateContent xmlns:mc="http://schemas.openxmlformats.org/markup-compatibility/2006">
              <mc:Choice xmlns:v="urn:schemas-microsoft-com:vml" Requires="v">
                <p:oleObj r:id="rId6" imgW="8286840" imgH="8201160" progId="">
                  <p:embed/>
                </p:oleObj>
              </mc:Choice>
              <mc:Fallback>
                <p:oleObj r:id="rId6" imgW="8286840" imgH="8201160" progId="">
                  <p:embed/>
                  <p:pic>
                    <p:nvPicPr>
                      <p:cNvPr id="0" name=""/>
                      <p:cNvPicPr/>
                      <p:nvPr/>
                    </p:nvPicPr>
                    <p:blipFill>
                      <a:blip r:embed="rId7"/>
                      <a:stretch>
                        <a:fillRect/>
                      </a:stretch>
                    </p:blipFill>
                    <p:spPr>
                      <a:xfrm>
                        <a:off x="3886244" y="1174087"/>
                        <a:ext cx="5456016" cy="5418137"/>
                      </a:xfrm>
                      <a:prstGeom prst="rect">
                        <a:avLst/>
                      </a:prstGeom>
                    </p:spPr>
                  </p:pic>
                </p:oleObj>
              </mc:Fallback>
            </mc:AlternateContent>
          </a:graphicData>
        </a:graphic>
      </p:graphicFrame>
      <p:graphicFrame>
        <p:nvGraphicFramePr>
          <p:cNvPr id="12" name="Object 11">
            <a:extLst>
              <a:ext uri="{FF2B5EF4-FFF2-40B4-BE49-F238E27FC236}">
                <a16:creationId xmlns:a16="http://schemas.microsoft.com/office/drawing/2014/main" id="{E51C2BA7-6F19-DC4C-6C30-036A532181BD}"/>
              </a:ext>
            </a:extLst>
          </p:cNvPr>
          <p:cNvGraphicFramePr>
            <a:graphicFrameLocks noChangeAspect="1"/>
          </p:cNvGraphicFramePr>
          <p:nvPr>
            <p:extLst>
              <p:ext uri="{D42A27DB-BD31-4B8C-83A1-F6EECF244321}">
                <p14:modId xmlns:p14="http://schemas.microsoft.com/office/powerpoint/2010/main" val="2490717820"/>
              </p:ext>
            </p:extLst>
          </p:nvPr>
        </p:nvGraphicFramePr>
        <p:xfrm>
          <a:off x="3453980" y="1896738"/>
          <a:ext cx="8099392" cy="3757613"/>
        </p:xfrm>
        <a:graphic>
          <a:graphicData uri="http://schemas.openxmlformats.org/presentationml/2006/ole">
            <mc:AlternateContent xmlns:mc="http://schemas.openxmlformats.org/markup-compatibility/2006">
              <mc:Choice xmlns:v="urn:schemas-microsoft-com:vml" Requires="v">
                <p:oleObj r:id="rId8" imgW="12649320" imgH="5848200" progId="">
                  <p:embed/>
                </p:oleObj>
              </mc:Choice>
              <mc:Fallback>
                <p:oleObj r:id="rId8" imgW="12649320" imgH="5848200" progId="">
                  <p:embed/>
                  <p:pic>
                    <p:nvPicPr>
                      <p:cNvPr id="0" name=""/>
                      <p:cNvPicPr/>
                      <p:nvPr/>
                    </p:nvPicPr>
                    <p:blipFill>
                      <a:blip r:embed="rId9"/>
                      <a:stretch>
                        <a:fillRect/>
                      </a:stretch>
                    </p:blipFill>
                    <p:spPr>
                      <a:xfrm>
                        <a:off x="3453980" y="1896738"/>
                        <a:ext cx="8099392" cy="3757613"/>
                      </a:xfrm>
                      <a:prstGeom prst="rect">
                        <a:avLst/>
                      </a:prstGeom>
                    </p:spPr>
                  </p:pic>
                </p:oleObj>
              </mc:Fallback>
            </mc:AlternateContent>
          </a:graphicData>
        </a:graphic>
      </p:graphicFrame>
    </p:spTree>
    <p:extLst>
      <p:ext uri="{BB962C8B-B14F-4D97-AF65-F5344CB8AC3E}">
        <p14:creationId xmlns:p14="http://schemas.microsoft.com/office/powerpoint/2010/main" val="3304998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32F0C-1600-05CC-8E7A-01933949F53A}"/>
              </a:ext>
            </a:extLst>
          </p:cNvPr>
          <p:cNvSpPr>
            <a:spLocks noGrp="1"/>
          </p:cNvSpPr>
          <p:nvPr>
            <p:ph type="title"/>
          </p:nvPr>
        </p:nvSpPr>
        <p:spPr>
          <a:xfrm>
            <a:off x="548640" y="365125"/>
            <a:ext cx="10805160" cy="1325563"/>
          </a:xfrm>
        </p:spPr>
        <p:txBody>
          <a:bodyPr>
            <a:normAutofit/>
          </a:bodyPr>
          <a:lstStyle/>
          <a:p>
            <a:r>
              <a:rPr lang="en-US" altLang="zh-CN" sz="3600" b="1" dirty="0">
                <a:solidFill>
                  <a:srgbClr val="FF0000"/>
                </a:solidFill>
                <a:latin typeface="微软雅黑" panose="020B0503020204020204" pitchFamily="34" charset="-122"/>
                <a:ea typeface="微软雅黑" panose="020B0503020204020204" pitchFamily="34" charset="-122"/>
              </a:rPr>
              <a:t>GitHub OpenAI cookbook </a:t>
            </a:r>
            <a:r>
              <a:rPr lang="zh-CN" altLang="en-US" sz="3600" b="1" dirty="0">
                <a:solidFill>
                  <a:srgbClr val="FF0000"/>
                </a:solidFill>
                <a:latin typeface="微软雅黑" panose="020B0503020204020204" pitchFamily="34" charset="-122"/>
                <a:ea typeface="微软雅黑" panose="020B0503020204020204" pitchFamily="34" charset="-122"/>
              </a:rPr>
              <a:t>推荐</a:t>
            </a:r>
            <a:r>
              <a:rPr lang="en-US" altLang="zh-CN" sz="3600" b="1" dirty="0">
                <a:solidFill>
                  <a:srgbClr val="FF0000"/>
                </a:solidFill>
                <a:latin typeface="微软雅黑" panose="020B0503020204020204" pitchFamily="34" charset="-122"/>
                <a:ea typeface="微软雅黑" panose="020B0503020204020204" pitchFamily="34" charset="-122"/>
              </a:rPr>
              <a:t>4</a:t>
            </a:r>
            <a:r>
              <a:rPr lang="zh-CN" altLang="en-US" sz="3600" b="1" dirty="0">
                <a:solidFill>
                  <a:srgbClr val="FF0000"/>
                </a:solidFill>
                <a:latin typeface="微软雅黑" panose="020B0503020204020204" pitchFamily="34" charset="-122"/>
                <a:ea typeface="微软雅黑" panose="020B0503020204020204" pitchFamily="34" charset="-122"/>
              </a:rPr>
              <a:t>之 </a:t>
            </a:r>
            <a:r>
              <a:rPr lang="en-US" altLang="zh-CN" sz="3600" b="1" dirty="0">
                <a:solidFill>
                  <a:srgbClr val="FF0000"/>
                </a:solidFill>
                <a:latin typeface="微软雅黑" panose="020B0503020204020204" pitchFamily="34" charset="-122"/>
                <a:ea typeface="微软雅黑" panose="020B0503020204020204" pitchFamily="34" charset="-122"/>
              </a:rPr>
              <a:t>milvus</a:t>
            </a:r>
            <a:r>
              <a:rPr lang="zh-CN" altLang="en-US" sz="3600" b="1" dirty="0">
                <a:solidFill>
                  <a:srgbClr val="FF0000"/>
                </a:solidFill>
                <a:latin typeface="微软雅黑" panose="020B0503020204020204" pitchFamily="34" charset="-122"/>
                <a:ea typeface="微软雅黑" panose="020B0503020204020204" pitchFamily="34" charset="-122"/>
              </a:rPr>
              <a:t>（ 鸢 ）</a:t>
            </a:r>
            <a:endParaRPr lang="en-US" sz="3600" b="1" dirty="0">
              <a:solidFill>
                <a:srgbClr val="FF0000"/>
              </a:solidFill>
              <a:latin typeface="微软雅黑" panose="020B0503020204020204" pitchFamily="34" charset="-122"/>
              <a:ea typeface="微软雅黑" panose="020B0503020204020204" pitchFamily="34" charset="-122"/>
            </a:endParaRPr>
          </a:p>
        </p:txBody>
      </p:sp>
      <p:sp>
        <p:nvSpPr>
          <p:cNvPr id="8" name="Content Placeholder 7">
            <a:extLst>
              <a:ext uri="{FF2B5EF4-FFF2-40B4-BE49-F238E27FC236}">
                <a16:creationId xmlns:a16="http://schemas.microsoft.com/office/drawing/2014/main" id="{67936CEA-E419-CC38-3272-E42E552A5CC5}"/>
              </a:ext>
            </a:extLst>
          </p:cNvPr>
          <p:cNvSpPr>
            <a:spLocks noGrp="1"/>
          </p:cNvSpPr>
          <p:nvPr>
            <p:ph idx="1"/>
          </p:nvPr>
        </p:nvSpPr>
        <p:spPr/>
        <p:txBody>
          <a:bodyPr/>
          <a:lstStyle/>
          <a:p>
            <a:r>
              <a:rPr lang="en-US" altLang="zh-CN" b="1" dirty="0">
                <a:solidFill>
                  <a:srgbClr val="FF0000"/>
                </a:solidFill>
                <a:latin typeface="微软雅黑" panose="020B0503020204020204" pitchFamily="34" charset="-122"/>
                <a:ea typeface="微软雅黑" panose="020B0503020204020204" pitchFamily="34" charset="-122"/>
              </a:rPr>
              <a:t>GitHub</a:t>
            </a:r>
          </a:p>
          <a:p>
            <a:pPr lvl="1"/>
            <a:r>
              <a:rPr lang="en-US" altLang="zh-CN" b="1" dirty="0">
                <a:solidFill>
                  <a:srgbClr val="FF0000"/>
                </a:solidFill>
                <a:latin typeface="微软雅黑" panose="020B0503020204020204" pitchFamily="34" charset="-122"/>
                <a:ea typeface="微软雅黑" panose="020B0503020204020204" pitchFamily="34" charset="-122"/>
              </a:rPr>
              <a:t>starred 18.1k</a:t>
            </a:r>
          </a:p>
          <a:p>
            <a:pPr lvl="1"/>
            <a:r>
              <a:rPr lang="en-US" altLang="zh-CN" b="1" dirty="0">
                <a:solidFill>
                  <a:srgbClr val="FF0000"/>
                </a:solidFill>
                <a:latin typeface="微软雅黑" panose="020B0503020204020204" pitchFamily="34" charset="-122"/>
                <a:ea typeface="微软雅黑" panose="020B0503020204020204" pitchFamily="34" charset="-122"/>
              </a:rPr>
              <a:t>Forks 2.1k</a:t>
            </a:r>
          </a:p>
          <a:p>
            <a:endParaRPr lang="en-US" altLang="zh-CN"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graphicFrame>
        <p:nvGraphicFramePr>
          <p:cNvPr id="4" name="Object 3">
            <a:extLst>
              <a:ext uri="{FF2B5EF4-FFF2-40B4-BE49-F238E27FC236}">
                <a16:creationId xmlns:a16="http://schemas.microsoft.com/office/drawing/2014/main" id="{E8C94BA4-53E0-12C4-CE8D-81E3755FC47C}"/>
              </a:ext>
            </a:extLst>
          </p:cNvPr>
          <p:cNvGraphicFramePr>
            <a:graphicFrameLocks noChangeAspect="1"/>
          </p:cNvGraphicFramePr>
          <p:nvPr>
            <p:extLst>
              <p:ext uri="{D42A27DB-BD31-4B8C-83A1-F6EECF244321}">
                <p14:modId xmlns:p14="http://schemas.microsoft.com/office/powerpoint/2010/main" val="38315228"/>
              </p:ext>
            </p:extLst>
          </p:nvPr>
        </p:nvGraphicFramePr>
        <p:xfrm>
          <a:off x="1203649" y="3612956"/>
          <a:ext cx="8677275" cy="1476375"/>
        </p:xfrm>
        <a:graphic>
          <a:graphicData uri="http://schemas.openxmlformats.org/presentationml/2006/ole">
            <mc:AlternateContent xmlns:mc="http://schemas.openxmlformats.org/markup-compatibility/2006">
              <mc:Choice xmlns:v="urn:schemas-microsoft-com:vml" Requires="v">
                <p:oleObj r:id="rId2" imgW="8677440" imgH="1476360" progId="">
                  <p:embed/>
                </p:oleObj>
              </mc:Choice>
              <mc:Fallback>
                <p:oleObj r:id="rId2" imgW="8677440" imgH="1476360" progId="">
                  <p:embed/>
                  <p:pic>
                    <p:nvPicPr>
                      <p:cNvPr id="0" name=""/>
                      <p:cNvPicPr/>
                      <p:nvPr/>
                    </p:nvPicPr>
                    <p:blipFill>
                      <a:blip r:embed="rId3"/>
                      <a:stretch>
                        <a:fillRect/>
                      </a:stretch>
                    </p:blipFill>
                    <p:spPr>
                      <a:xfrm>
                        <a:off x="1203649" y="3612956"/>
                        <a:ext cx="8677275" cy="1476375"/>
                      </a:xfrm>
                      <a:prstGeom prst="rect">
                        <a:avLst/>
                      </a:prstGeom>
                    </p:spPr>
                  </p:pic>
                </p:oleObj>
              </mc:Fallback>
            </mc:AlternateContent>
          </a:graphicData>
        </a:graphic>
      </p:graphicFrame>
      <p:graphicFrame>
        <p:nvGraphicFramePr>
          <p:cNvPr id="9" name="Object 8">
            <a:extLst>
              <a:ext uri="{FF2B5EF4-FFF2-40B4-BE49-F238E27FC236}">
                <a16:creationId xmlns:a16="http://schemas.microsoft.com/office/drawing/2014/main" id="{6C93D298-D32D-0F43-AD58-19A79BA489E1}"/>
              </a:ext>
            </a:extLst>
          </p:cNvPr>
          <p:cNvGraphicFramePr>
            <a:graphicFrameLocks noChangeAspect="1"/>
          </p:cNvGraphicFramePr>
          <p:nvPr>
            <p:extLst>
              <p:ext uri="{D42A27DB-BD31-4B8C-83A1-F6EECF244321}">
                <p14:modId xmlns:p14="http://schemas.microsoft.com/office/powerpoint/2010/main" val="3265459"/>
              </p:ext>
            </p:extLst>
          </p:nvPr>
        </p:nvGraphicFramePr>
        <p:xfrm>
          <a:off x="3956180" y="1369041"/>
          <a:ext cx="3623388" cy="5488959"/>
        </p:xfrm>
        <a:graphic>
          <a:graphicData uri="http://schemas.openxmlformats.org/presentationml/2006/ole">
            <mc:AlternateContent xmlns:mc="http://schemas.openxmlformats.org/markup-compatibility/2006">
              <mc:Choice xmlns:v="urn:schemas-microsoft-com:vml" Requires="v">
                <p:oleObj r:id="rId4" imgW="5343480" imgH="8096400" progId="">
                  <p:embed/>
                </p:oleObj>
              </mc:Choice>
              <mc:Fallback>
                <p:oleObj r:id="rId4" imgW="5343480" imgH="8096400" progId="">
                  <p:embed/>
                  <p:pic>
                    <p:nvPicPr>
                      <p:cNvPr id="0" name=""/>
                      <p:cNvPicPr/>
                      <p:nvPr/>
                    </p:nvPicPr>
                    <p:blipFill>
                      <a:blip r:embed="rId5"/>
                      <a:stretch>
                        <a:fillRect/>
                      </a:stretch>
                    </p:blipFill>
                    <p:spPr>
                      <a:xfrm>
                        <a:off x="3956180" y="1369041"/>
                        <a:ext cx="3623388" cy="5488959"/>
                      </a:xfrm>
                      <a:prstGeom prst="rect">
                        <a:avLst/>
                      </a:prstGeom>
                    </p:spPr>
                  </p:pic>
                </p:oleObj>
              </mc:Fallback>
            </mc:AlternateContent>
          </a:graphicData>
        </a:graphic>
      </p:graphicFrame>
      <p:graphicFrame>
        <p:nvGraphicFramePr>
          <p:cNvPr id="10" name="Object 9">
            <a:extLst>
              <a:ext uri="{FF2B5EF4-FFF2-40B4-BE49-F238E27FC236}">
                <a16:creationId xmlns:a16="http://schemas.microsoft.com/office/drawing/2014/main" id="{6645EB17-D5EE-514A-546A-61B1D2F1D960}"/>
              </a:ext>
            </a:extLst>
          </p:cNvPr>
          <p:cNvGraphicFramePr>
            <a:graphicFrameLocks noChangeAspect="1"/>
          </p:cNvGraphicFramePr>
          <p:nvPr>
            <p:extLst>
              <p:ext uri="{D42A27DB-BD31-4B8C-83A1-F6EECF244321}">
                <p14:modId xmlns:p14="http://schemas.microsoft.com/office/powerpoint/2010/main" val="3011178440"/>
              </p:ext>
            </p:extLst>
          </p:nvPr>
        </p:nvGraphicFramePr>
        <p:xfrm>
          <a:off x="7579568" y="2276669"/>
          <a:ext cx="4612432" cy="3351355"/>
        </p:xfrm>
        <a:graphic>
          <a:graphicData uri="http://schemas.openxmlformats.org/presentationml/2006/ole">
            <mc:AlternateContent xmlns:mc="http://schemas.openxmlformats.org/markup-compatibility/2006">
              <mc:Choice xmlns:v="urn:schemas-microsoft-com:vml" Requires="v">
                <p:oleObj r:id="rId6" imgW="5086440" imgH="3695760" progId="">
                  <p:embed/>
                </p:oleObj>
              </mc:Choice>
              <mc:Fallback>
                <p:oleObj r:id="rId6" imgW="5086440" imgH="3695760" progId="">
                  <p:embed/>
                  <p:pic>
                    <p:nvPicPr>
                      <p:cNvPr id="0" name=""/>
                      <p:cNvPicPr/>
                      <p:nvPr/>
                    </p:nvPicPr>
                    <p:blipFill>
                      <a:blip r:embed="rId7"/>
                      <a:stretch>
                        <a:fillRect/>
                      </a:stretch>
                    </p:blipFill>
                    <p:spPr>
                      <a:xfrm>
                        <a:off x="7579568" y="2276669"/>
                        <a:ext cx="4612432" cy="3351355"/>
                      </a:xfrm>
                      <a:prstGeom prst="rect">
                        <a:avLst/>
                      </a:prstGeom>
                    </p:spPr>
                  </p:pic>
                </p:oleObj>
              </mc:Fallback>
            </mc:AlternateContent>
          </a:graphicData>
        </a:graphic>
      </p:graphicFrame>
      <p:pic>
        <p:nvPicPr>
          <p:cNvPr id="7" name="Picture 6">
            <a:extLst>
              <a:ext uri="{FF2B5EF4-FFF2-40B4-BE49-F238E27FC236}">
                <a16:creationId xmlns:a16="http://schemas.microsoft.com/office/drawing/2014/main" id="{7FE44152-DB70-BD8D-EF9F-78DEC6AAE53C}"/>
              </a:ext>
            </a:extLst>
          </p:cNvPr>
          <p:cNvPicPr>
            <a:picLocks noChangeAspect="1"/>
          </p:cNvPicPr>
          <p:nvPr/>
        </p:nvPicPr>
        <p:blipFill>
          <a:blip r:embed="rId8"/>
          <a:stretch>
            <a:fillRect/>
          </a:stretch>
        </p:blipFill>
        <p:spPr>
          <a:xfrm>
            <a:off x="3292241" y="1229975"/>
            <a:ext cx="8307284" cy="5488959"/>
          </a:xfrm>
          <a:prstGeom prst="rect">
            <a:avLst/>
          </a:prstGeom>
        </p:spPr>
      </p:pic>
    </p:spTree>
    <p:extLst>
      <p:ext uri="{BB962C8B-B14F-4D97-AF65-F5344CB8AC3E}">
        <p14:creationId xmlns:p14="http://schemas.microsoft.com/office/powerpoint/2010/main" val="1575992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32F0C-1600-05CC-8E7A-01933949F53A}"/>
              </a:ext>
            </a:extLst>
          </p:cNvPr>
          <p:cNvSpPr>
            <a:spLocks noGrp="1"/>
          </p:cNvSpPr>
          <p:nvPr>
            <p:ph type="title"/>
          </p:nvPr>
        </p:nvSpPr>
        <p:spPr>
          <a:xfrm>
            <a:off x="226423" y="365125"/>
            <a:ext cx="11652068" cy="747881"/>
          </a:xfrm>
        </p:spPr>
        <p:txBody>
          <a:bodyPr>
            <a:normAutofit/>
          </a:bodyPr>
          <a:lstStyle/>
          <a:p>
            <a:r>
              <a:rPr lang="en-US" altLang="zh-CN" sz="3200" b="1" dirty="0">
                <a:solidFill>
                  <a:srgbClr val="FF0000"/>
                </a:solidFill>
                <a:latin typeface="微软雅黑" panose="020B0503020204020204" pitchFamily="34" charset="-122"/>
                <a:ea typeface="微软雅黑" panose="020B0503020204020204" pitchFamily="34" charset="-122"/>
              </a:rPr>
              <a:t>GitHub OpenAI cookbook </a:t>
            </a:r>
            <a:r>
              <a:rPr lang="zh-CN" altLang="en-US" sz="3200" b="1" dirty="0">
                <a:solidFill>
                  <a:srgbClr val="FF0000"/>
                </a:solidFill>
                <a:latin typeface="微软雅黑" panose="020B0503020204020204" pitchFamily="34" charset="-122"/>
                <a:ea typeface="微软雅黑" panose="020B0503020204020204" pitchFamily="34" charset="-122"/>
              </a:rPr>
              <a:t>推荐</a:t>
            </a:r>
            <a:r>
              <a:rPr lang="en-US" altLang="zh-CN" sz="3200" b="1" dirty="0">
                <a:solidFill>
                  <a:srgbClr val="FF0000"/>
                </a:solidFill>
                <a:latin typeface="微软雅黑" panose="020B0503020204020204" pitchFamily="34" charset="-122"/>
                <a:ea typeface="微软雅黑" panose="020B0503020204020204" pitchFamily="34" charset="-122"/>
              </a:rPr>
              <a:t>4</a:t>
            </a:r>
            <a:r>
              <a:rPr lang="zh-CN" altLang="en-US" sz="3200" b="1" dirty="0">
                <a:solidFill>
                  <a:srgbClr val="FF0000"/>
                </a:solidFill>
                <a:latin typeface="微软雅黑" panose="020B0503020204020204" pitchFamily="34" charset="-122"/>
                <a:ea typeface="微软雅黑" panose="020B0503020204020204" pitchFamily="34" charset="-122"/>
              </a:rPr>
              <a:t>之 </a:t>
            </a:r>
            <a:r>
              <a:rPr lang="en-US" altLang="zh-CN" sz="3200" b="1" dirty="0">
                <a:solidFill>
                  <a:srgbClr val="FF0000"/>
                </a:solidFill>
                <a:latin typeface="微软雅黑" panose="020B0503020204020204" pitchFamily="34" charset="-122"/>
                <a:ea typeface="微软雅黑" panose="020B0503020204020204" pitchFamily="34" charset="-122"/>
              </a:rPr>
              <a:t>milvus</a:t>
            </a:r>
            <a:r>
              <a:rPr lang="zh-CN" altLang="en-US" sz="3200" b="1" dirty="0">
                <a:solidFill>
                  <a:srgbClr val="FF0000"/>
                </a:solidFill>
                <a:latin typeface="微软雅黑" panose="020B0503020204020204" pitchFamily="34" charset="-122"/>
                <a:ea typeface="微软雅黑" panose="020B0503020204020204" pitchFamily="34" charset="-122"/>
              </a:rPr>
              <a:t>（ 鸢 ）续</a:t>
            </a:r>
            <a:endParaRPr lang="en-US" sz="3200" b="1" dirty="0">
              <a:solidFill>
                <a:srgbClr val="FF0000"/>
              </a:solidFill>
              <a:latin typeface="微软雅黑" panose="020B0503020204020204" pitchFamily="34" charset="-122"/>
              <a:ea typeface="微软雅黑" panose="020B0503020204020204" pitchFamily="34" charset="-122"/>
            </a:endParaRPr>
          </a:p>
        </p:txBody>
      </p:sp>
      <p:sp>
        <p:nvSpPr>
          <p:cNvPr id="8" name="Content Placeholder 7">
            <a:extLst>
              <a:ext uri="{FF2B5EF4-FFF2-40B4-BE49-F238E27FC236}">
                <a16:creationId xmlns:a16="http://schemas.microsoft.com/office/drawing/2014/main" id="{67936CEA-E419-CC38-3272-E42E552A5CC5}"/>
              </a:ext>
            </a:extLst>
          </p:cNvPr>
          <p:cNvSpPr>
            <a:spLocks noGrp="1"/>
          </p:cNvSpPr>
          <p:nvPr>
            <p:ph idx="1"/>
          </p:nvPr>
        </p:nvSpPr>
        <p:spPr/>
        <p:txBody>
          <a:bodyPr/>
          <a:lstStyle/>
          <a:p>
            <a:r>
              <a:rPr lang="en-US" altLang="zh-CN" b="1" dirty="0">
                <a:solidFill>
                  <a:srgbClr val="FF0000"/>
                </a:solidFill>
                <a:latin typeface="微软雅黑" panose="020B0503020204020204" pitchFamily="34" charset="-122"/>
                <a:ea typeface="微软雅黑" panose="020B0503020204020204" pitchFamily="34" charset="-122"/>
              </a:rPr>
              <a:t>GitHub</a:t>
            </a:r>
          </a:p>
          <a:p>
            <a:pPr lvl="1"/>
            <a:r>
              <a:rPr lang="en-US" altLang="zh-CN" b="1" dirty="0">
                <a:solidFill>
                  <a:srgbClr val="FF0000"/>
                </a:solidFill>
                <a:latin typeface="微软雅黑" panose="020B0503020204020204" pitchFamily="34" charset="-122"/>
                <a:ea typeface="微软雅黑" panose="020B0503020204020204" pitchFamily="34" charset="-122"/>
              </a:rPr>
              <a:t>starred 18.1k</a:t>
            </a:r>
          </a:p>
          <a:p>
            <a:pPr lvl="1"/>
            <a:r>
              <a:rPr lang="en-US" altLang="zh-CN" b="1" dirty="0">
                <a:solidFill>
                  <a:srgbClr val="FF0000"/>
                </a:solidFill>
                <a:latin typeface="微软雅黑" panose="020B0503020204020204" pitchFamily="34" charset="-122"/>
                <a:ea typeface="微软雅黑" panose="020B0503020204020204" pitchFamily="34" charset="-122"/>
              </a:rPr>
              <a:t>Forks 2.1k</a:t>
            </a:r>
          </a:p>
          <a:p>
            <a:endParaRPr lang="en-US" altLang="zh-CN"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graphicFrame>
        <p:nvGraphicFramePr>
          <p:cNvPr id="3" name="Object 2">
            <a:extLst>
              <a:ext uri="{FF2B5EF4-FFF2-40B4-BE49-F238E27FC236}">
                <a16:creationId xmlns:a16="http://schemas.microsoft.com/office/drawing/2014/main" id="{04804392-07D8-C863-6387-C1E59476BE9D}"/>
              </a:ext>
            </a:extLst>
          </p:cNvPr>
          <p:cNvGraphicFramePr>
            <a:graphicFrameLocks noChangeAspect="1"/>
          </p:cNvGraphicFramePr>
          <p:nvPr>
            <p:extLst>
              <p:ext uri="{D42A27DB-BD31-4B8C-83A1-F6EECF244321}">
                <p14:modId xmlns:p14="http://schemas.microsoft.com/office/powerpoint/2010/main" val="2613248123"/>
              </p:ext>
            </p:extLst>
          </p:nvPr>
        </p:nvGraphicFramePr>
        <p:xfrm>
          <a:off x="458464" y="2249520"/>
          <a:ext cx="9782175" cy="4333875"/>
        </p:xfrm>
        <a:graphic>
          <a:graphicData uri="http://schemas.openxmlformats.org/presentationml/2006/ole">
            <mc:AlternateContent xmlns:mc="http://schemas.openxmlformats.org/markup-compatibility/2006">
              <mc:Choice xmlns:v="urn:schemas-microsoft-com:vml" Requires="v">
                <p:oleObj r:id="rId2" imgW="9782280" imgH="4334040" progId="">
                  <p:embed/>
                </p:oleObj>
              </mc:Choice>
              <mc:Fallback>
                <p:oleObj r:id="rId2" imgW="9782280" imgH="4334040" progId="">
                  <p:embed/>
                  <p:pic>
                    <p:nvPicPr>
                      <p:cNvPr id="0" name=""/>
                      <p:cNvPicPr/>
                      <p:nvPr/>
                    </p:nvPicPr>
                    <p:blipFill>
                      <a:blip r:embed="rId3"/>
                      <a:stretch>
                        <a:fillRect/>
                      </a:stretch>
                    </p:blipFill>
                    <p:spPr>
                      <a:xfrm>
                        <a:off x="458464" y="2249520"/>
                        <a:ext cx="9782175" cy="4333875"/>
                      </a:xfrm>
                      <a:prstGeom prst="rect">
                        <a:avLst/>
                      </a:prstGeom>
                    </p:spPr>
                  </p:pic>
                </p:oleObj>
              </mc:Fallback>
            </mc:AlternateContent>
          </a:graphicData>
        </a:graphic>
      </p:graphicFrame>
      <p:graphicFrame>
        <p:nvGraphicFramePr>
          <p:cNvPr id="5" name="Object 4">
            <a:extLst>
              <a:ext uri="{FF2B5EF4-FFF2-40B4-BE49-F238E27FC236}">
                <a16:creationId xmlns:a16="http://schemas.microsoft.com/office/drawing/2014/main" id="{974FF54A-3CFA-CF58-C60C-05ABB26055C2}"/>
              </a:ext>
            </a:extLst>
          </p:cNvPr>
          <p:cNvGraphicFramePr>
            <a:graphicFrameLocks noChangeAspect="1"/>
          </p:cNvGraphicFramePr>
          <p:nvPr>
            <p:extLst>
              <p:ext uri="{D42A27DB-BD31-4B8C-83A1-F6EECF244321}">
                <p14:modId xmlns:p14="http://schemas.microsoft.com/office/powerpoint/2010/main" val="1478612403"/>
              </p:ext>
            </p:extLst>
          </p:nvPr>
        </p:nvGraphicFramePr>
        <p:xfrm>
          <a:off x="1763484" y="1690688"/>
          <a:ext cx="6405757" cy="4764042"/>
        </p:xfrm>
        <a:graphic>
          <a:graphicData uri="http://schemas.openxmlformats.org/presentationml/2006/ole">
            <mc:AlternateContent xmlns:mc="http://schemas.openxmlformats.org/markup-compatibility/2006">
              <mc:Choice xmlns:v="urn:schemas-microsoft-com:vml" Requires="v">
                <p:oleObj r:id="rId4" imgW="7953480" imgH="5915160" progId="">
                  <p:embed/>
                </p:oleObj>
              </mc:Choice>
              <mc:Fallback>
                <p:oleObj r:id="rId4" imgW="7953480" imgH="5915160" progId="">
                  <p:embed/>
                  <p:pic>
                    <p:nvPicPr>
                      <p:cNvPr id="0" name=""/>
                      <p:cNvPicPr/>
                      <p:nvPr/>
                    </p:nvPicPr>
                    <p:blipFill>
                      <a:blip r:embed="rId5"/>
                      <a:stretch>
                        <a:fillRect/>
                      </a:stretch>
                    </p:blipFill>
                    <p:spPr>
                      <a:xfrm>
                        <a:off x="1763484" y="1690688"/>
                        <a:ext cx="6405757" cy="4764042"/>
                      </a:xfrm>
                      <a:prstGeom prst="rect">
                        <a:avLst/>
                      </a:prstGeom>
                    </p:spPr>
                  </p:pic>
                </p:oleObj>
              </mc:Fallback>
            </mc:AlternateContent>
          </a:graphicData>
        </a:graphic>
      </p:graphicFrame>
      <p:graphicFrame>
        <p:nvGraphicFramePr>
          <p:cNvPr id="11" name="Object 10">
            <a:extLst>
              <a:ext uri="{FF2B5EF4-FFF2-40B4-BE49-F238E27FC236}">
                <a16:creationId xmlns:a16="http://schemas.microsoft.com/office/drawing/2014/main" id="{9F17DEE4-63DD-105A-F40D-27D2D85AA347}"/>
              </a:ext>
            </a:extLst>
          </p:cNvPr>
          <p:cNvGraphicFramePr>
            <a:graphicFrameLocks noChangeAspect="1"/>
          </p:cNvGraphicFramePr>
          <p:nvPr>
            <p:extLst>
              <p:ext uri="{D42A27DB-BD31-4B8C-83A1-F6EECF244321}">
                <p14:modId xmlns:p14="http://schemas.microsoft.com/office/powerpoint/2010/main" val="2760136831"/>
              </p:ext>
            </p:extLst>
          </p:nvPr>
        </p:nvGraphicFramePr>
        <p:xfrm>
          <a:off x="2547257" y="1407539"/>
          <a:ext cx="7212855" cy="4928356"/>
        </p:xfrm>
        <a:graphic>
          <a:graphicData uri="http://schemas.openxmlformats.org/presentationml/2006/ole">
            <mc:AlternateContent xmlns:mc="http://schemas.openxmlformats.org/markup-compatibility/2006">
              <mc:Choice xmlns:v="urn:schemas-microsoft-com:vml" Requires="v">
                <p:oleObj r:id="rId6" imgW="8029440" imgH="5486400" progId="">
                  <p:embed/>
                </p:oleObj>
              </mc:Choice>
              <mc:Fallback>
                <p:oleObj r:id="rId6" imgW="8029440" imgH="5486400" progId="">
                  <p:embed/>
                  <p:pic>
                    <p:nvPicPr>
                      <p:cNvPr id="0" name=""/>
                      <p:cNvPicPr/>
                      <p:nvPr/>
                    </p:nvPicPr>
                    <p:blipFill>
                      <a:blip r:embed="rId7"/>
                      <a:stretch>
                        <a:fillRect/>
                      </a:stretch>
                    </p:blipFill>
                    <p:spPr>
                      <a:xfrm>
                        <a:off x="2547257" y="1407539"/>
                        <a:ext cx="7212855" cy="4928356"/>
                      </a:xfrm>
                      <a:prstGeom prst="rect">
                        <a:avLst/>
                      </a:prstGeom>
                    </p:spPr>
                  </p:pic>
                </p:oleObj>
              </mc:Fallback>
            </mc:AlternateContent>
          </a:graphicData>
        </a:graphic>
      </p:graphicFrame>
      <p:graphicFrame>
        <p:nvGraphicFramePr>
          <p:cNvPr id="20" name="Object 19">
            <a:extLst>
              <a:ext uri="{FF2B5EF4-FFF2-40B4-BE49-F238E27FC236}">
                <a16:creationId xmlns:a16="http://schemas.microsoft.com/office/drawing/2014/main" id="{9F5E111F-3C08-81D7-81D4-4ED8287E1AE9}"/>
              </a:ext>
            </a:extLst>
          </p:cNvPr>
          <p:cNvGraphicFramePr>
            <a:graphicFrameLocks noChangeAspect="1"/>
          </p:cNvGraphicFramePr>
          <p:nvPr>
            <p:extLst>
              <p:ext uri="{D42A27DB-BD31-4B8C-83A1-F6EECF244321}">
                <p14:modId xmlns:p14="http://schemas.microsoft.com/office/powerpoint/2010/main" val="919664628"/>
              </p:ext>
            </p:extLst>
          </p:nvPr>
        </p:nvGraphicFramePr>
        <p:xfrm>
          <a:off x="2987317" y="1201937"/>
          <a:ext cx="8128000" cy="4064000"/>
        </p:xfrm>
        <a:graphic>
          <a:graphicData uri="http://schemas.openxmlformats.org/presentationml/2006/ole">
            <mc:AlternateContent xmlns:mc="http://schemas.openxmlformats.org/markup-compatibility/2006">
              <mc:Choice xmlns:v="urn:schemas-microsoft-com:vml" Requires="v">
                <p:oleObj r:id="rId8" imgW="13392000" imgH="6696000" progId="">
                  <p:embed/>
                </p:oleObj>
              </mc:Choice>
              <mc:Fallback>
                <p:oleObj r:id="rId8" imgW="13392000" imgH="6696000" progId="">
                  <p:embed/>
                  <p:pic>
                    <p:nvPicPr>
                      <p:cNvPr id="13" name="Object 12">
                        <a:extLst>
                          <a:ext uri="{FF2B5EF4-FFF2-40B4-BE49-F238E27FC236}">
                            <a16:creationId xmlns:a16="http://schemas.microsoft.com/office/drawing/2014/main" id="{6A03F2CE-5C1D-9FDF-0F22-ED65D5C6D750}"/>
                          </a:ext>
                        </a:extLst>
                      </p:cNvPr>
                      <p:cNvPicPr/>
                      <p:nvPr/>
                    </p:nvPicPr>
                    <p:blipFill>
                      <a:blip r:embed="rId9"/>
                      <a:stretch>
                        <a:fillRect/>
                      </a:stretch>
                    </p:blipFill>
                    <p:spPr>
                      <a:xfrm>
                        <a:off x="2987317" y="1201937"/>
                        <a:ext cx="8128000" cy="4064000"/>
                      </a:xfrm>
                      <a:prstGeom prst="rect">
                        <a:avLst/>
                      </a:prstGeom>
                    </p:spPr>
                  </p:pic>
                </p:oleObj>
              </mc:Fallback>
            </mc:AlternateContent>
          </a:graphicData>
        </a:graphic>
      </p:graphicFrame>
    </p:spTree>
    <p:extLst>
      <p:ext uri="{BB962C8B-B14F-4D97-AF65-F5344CB8AC3E}">
        <p14:creationId xmlns:p14="http://schemas.microsoft.com/office/powerpoint/2010/main" val="4140493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32F0C-1600-05CC-8E7A-01933949F53A}"/>
              </a:ext>
            </a:extLst>
          </p:cNvPr>
          <p:cNvSpPr>
            <a:spLocks noGrp="1"/>
          </p:cNvSpPr>
          <p:nvPr>
            <p:ph type="title"/>
          </p:nvPr>
        </p:nvSpPr>
        <p:spPr>
          <a:xfrm>
            <a:off x="165463" y="265776"/>
            <a:ext cx="11730446" cy="682982"/>
          </a:xfrm>
        </p:spPr>
        <p:txBody>
          <a:bodyPr>
            <a:noAutofit/>
          </a:bodyPr>
          <a:lstStyle/>
          <a:p>
            <a:r>
              <a:rPr lang="en-US" altLang="zh-CN" sz="2800" b="1" dirty="0">
                <a:solidFill>
                  <a:srgbClr val="00B050"/>
                </a:solidFill>
                <a:highlight>
                  <a:srgbClr val="FFFF00"/>
                </a:highlight>
                <a:latin typeface="微软雅黑" panose="020B0503020204020204" pitchFamily="34" charset="-122"/>
                <a:ea typeface="微软雅黑" panose="020B0503020204020204" pitchFamily="34" charset="-122"/>
              </a:rPr>
              <a:t>GitHub OpenAI cookbook </a:t>
            </a:r>
            <a:r>
              <a:rPr lang="zh-CN" altLang="en-US" sz="2800" b="1" dirty="0">
                <a:solidFill>
                  <a:srgbClr val="00B050"/>
                </a:solidFill>
                <a:highlight>
                  <a:srgbClr val="FFFF00"/>
                </a:highlight>
                <a:latin typeface="微软雅黑" panose="020B0503020204020204" pitchFamily="34" charset="-122"/>
                <a:ea typeface="微软雅黑" panose="020B0503020204020204" pitchFamily="34" charset="-122"/>
              </a:rPr>
              <a:t>推荐</a:t>
            </a:r>
            <a:r>
              <a:rPr lang="en-US" altLang="zh-CN" sz="2800" b="1" dirty="0">
                <a:solidFill>
                  <a:srgbClr val="00B050"/>
                </a:solidFill>
                <a:highlight>
                  <a:srgbClr val="FFFF00"/>
                </a:highlight>
                <a:latin typeface="微软雅黑" panose="020B0503020204020204" pitchFamily="34" charset="-122"/>
                <a:ea typeface="微软雅黑" panose="020B0503020204020204" pitchFamily="34" charset="-122"/>
              </a:rPr>
              <a:t>6</a:t>
            </a:r>
            <a:r>
              <a:rPr lang="zh-CN" altLang="en-US" sz="2800" b="1" dirty="0">
                <a:solidFill>
                  <a:srgbClr val="00B050"/>
                </a:solidFill>
                <a:highlight>
                  <a:srgbClr val="FFFF00"/>
                </a:highlight>
                <a:latin typeface="微软雅黑" panose="020B0503020204020204" pitchFamily="34" charset="-122"/>
                <a:ea typeface="微软雅黑" panose="020B0503020204020204" pitchFamily="34" charset="-122"/>
              </a:rPr>
              <a:t>之 </a:t>
            </a:r>
            <a:r>
              <a:rPr lang="en-US" altLang="zh-CN" sz="2800" b="1" dirty="0" err="1">
                <a:solidFill>
                  <a:srgbClr val="00B050"/>
                </a:solidFill>
                <a:highlight>
                  <a:srgbClr val="FFFF00"/>
                </a:highlight>
                <a:latin typeface="微软雅黑" panose="020B0503020204020204" pitchFamily="34" charset="-122"/>
                <a:ea typeface="微软雅黑" panose="020B0503020204020204" pitchFamily="34" charset="-122"/>
              </a:rPr>
              <a:t>Qdrant</a:t>
            </a:r>
            <a:r>
              <a:rPr lang="zh-CN" altLang="en-US" sz="2800" b="1" dirty="0">
                <a:solidFill>
                  <a:srgbClr val="00B050"/>
                </a:solidFill>
                <a:highlight>
                  <a:srgbClr val="FFFF00"/>
                </a:highlight>
                <a:latin typeface="微软雅黑" panose="020B0503020204020204" pitchFamily="34" charset="-122"/>
                <a:ea typeface="微软雅黑" panose="020B0503020204020204" pitchFamily="34" charset="-122"/>
              </a:rPr>
              <a:t>（读音同</a:t>
            </a:r>
            <a:r>
              <a:rPr lang="en-US" altLang="zh-CN" sz="2800" b="1" dirty="0">
                <a:solidFill>
                  <a:srgbClr val="00B050"/>
                </a:solidFill>
                <a:highlight>
                  <a:srgbClr val="FFFF00"/>
                </a:highlight>
                <a:latin typeface="微软雅黑" panose="020B0503020204020204" pitchFamily="34" charset="-122"/>
                <a:ea typeface="微软雅黑" panose="020B0503020204020204" pitchFamily="34" charset="-122"/>
              </a:rPr>
              <a:t>quadrant </a:t>
            </a:r>
            <a:r>
              <a:rPr lang="zh-CN" altLang="en-US" sz="2800" b="1" dirty="0">
                <a:solidFill>
                  <a:srgbClr val="00B050"/>
                </a:solidFill>
                <a:highlight>
                  <a:srgbClr val="FFFF00"/>
                </a:highlight>
                <a:latin typeface="微软雅黑" panose="020B0503020204020204" pitchFamily="34" charset="-122"/>
                <a:ea typeface="微软雅黑" panose="020B0503020204020204" pitchFamily="34" charset="-122"/>
              </a:rPr>
              <a:t>象限）</a:t>
            </a:r>
            <a:endParaRPr lang="en-US" sz="2800" dirty="0">
              <a:solidFill>
                <a:srgbClr val="00B050"/>
              </a:solidFill>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9D3E53B9-F566-0C21-D715-A337BD15AB7D}"/>
              </a:ext>
            </a:extLst>
          </p:cNvPr>
          <p:cNvSpPr>
            <a:spLocks noGrp="1"/>
          </p:cNvSpPr>
          <p:nvPr>
            <p:ph idx="1"/>
          </p:nvPr>
        </p:nvSpPr>
        <p:spPr>
          <a:xfrm>
            <a:off x="838200" y="1021653"/>
            <a:ext cx="10515600" cy="4814694"/>
          </a:xfrm>
        </p:spPr>
        <p:txBody>
          <a:bodyPr/>
          <a:lstStyle/>
          <a:p>
            <a:r>
              <a:rPr lang="en-US" altLang="zh-CN" b="1" dirty="0">
                <a:solidFill>
                  <a:srgbClr val="00B050"/>
                </a:solidFill>
                <a:latin typeface="微软雅黑" panose="020B0503020204020204" pitchFamily="34" charset="-122"/>
                <a:ea typeface="微软雅黑" panose="020B0503020204020204" pitchFamily="34" charset="-122"/>
              </a:rPr>
              <a:t>GitHub</a:t>
            </a:r>
          </a:p>
          <a:p>
            <a:pPr lvl="1"/>
            <a:r>
              <a:rPr lang="en-US" altLang="zh-CN" b="1" dirty="0">
                <a:solidFill>
                  <a:srgbClr val="00B050"/>
                </a:solidFill>
                <a:latin typeface="微软雅黑" panose="020B0503020204020204" pitchFamily="34" charset="-122"/>
                <a:ea typeface="微软雅黑" panose="020B0503020204020204" pitchFamily="34" charset="-122"/>
              </a:rPr>
              <a:t>starred 6.9k</a:t>
            </a:r>
          </a:p>
          <a:p>
            <a:pPr lvl="1"/>
            <a:r>
              <a:rPr lang="en-US" altLang="zh-CN" b="1" dirty="0">
                <a:solidFill>
                  <a:srgbClr val="00B050"/>
                </a:solidFill>
                <a:latin typeface="微软雅黑" panose="020B0503020204020204" pitchFamily="34" charset="-122"/>
                <a:ea typeface="微软雅黑" panose="020B0503020204020204" pitchFamily="34" charset="-122"/>
              </a:rPr>
              <a:t>Forks 339</a:t>
            </a:r>
          </a:p>
          <a:p>
            <a:pPr marL="0" indent="0">
              <a:buNone/>
            </a:pPr>
            <a:endParaRPr lang="en-US" dirty="0">
              <a:latin typeface="微软雅黑" panose="020B0503020204020204" pitchFamily="34" charset="-122"/>
              <a:ea typeface="微软雅黑" panose="020B0503020204020204" pitchFamily="34" charset="-122"/>
            </a:endParaRPr>
          </a:p>
        </p:txBody>
      </p:sp>
      <p:graphicFrame>
        <p:nvGraphicFramePr>
          <p:cNvPr id="6" name="Object 5">
            <a:extLst>
              <a:ext uri="{FF2B5EF4-FFF2-40B4-BE49-F238E27FC236}">
                <a16:creationId xmlns:a16="http://schemas.microsoft.com/office/drawing/2014/main" id="{3F8E4C42-00F1-0952-8843-B50FACB95960}"/>
              </a:ext>
            </a:extLst>
          </p:cNvPr>
          <p:cNvGraphicFramePr>
            <a:graphicFrameLocks noChangeAspect="1"/>
          </p:cNvGraphicFramePr>
          <p:nvPr>
            <p:extLst>
              <p:ext uri="{D42A27DB-BD31-4B8C-83A1-F6EECF244321}">
                <p14:modId xmlns:p14="http://schemas.microsoft.com/office/powerpoint/2010/main" val="1504754798"/>
              </p:ext>
            </p:extLst>
          </p:nvPr>
        </p:nvGraphicFramePr>
        <p:xfrm>
          <a:off x="838200" y="2416213"/>
          <a:ext cx="9544050" cy="1647825"/>
        </p:xfrm>
        <a:graphic>
          <a:graphicData uri="http://schemas.openxmlformats.org/presentationml/2006/ole">
            <mc:AlternateContent xmlns:mc="http://schemas.openxmlformats.org/markup-compatibility/2006">
              <mc:Choice xmlns:v="urn:schemas-microsoft-com:vml" Requires="v">
                <p:oleObj r:id="rId2" imgW="9543960" imgH="1647720" progId="">
                  <p:embed/>
                </p:oleObj>
              </mc:Choice>
              <mc:Fallback>
                <p:oleObj r:id="rId2" imgW="9543960" imgH="1647720" progId="">
                  <p:embed/>
                  <p:pic>
                    <p:nvPicPr>
                      <p:cNvPr id="0" name=""/>
                      <p:cNvPicPr/>
                      <p:nvPr/>
                    </p:nvPicPr>
                    <p:blipFill>
                      <a:blip r:embed="rId3"/>
                      <a:stretch>
                        <a:fillRect/>
                      </a:stretch>
                    </p:blipFill>
                    <p:spPr>
                      <a:xfrm>
                        <a:off x="838200" y="2416213"/>
                        <a:ext cx="9544050" cy="1647825"/>
                      </a:xfrm>
                      <a:prstGeom prst="rect">
                        <a:avLst/>
                      </a:prstGeom>
                    </p:spPr>
                  </p:pic>
                </p:oleObj>
              </mc:Fallback>
            </mc:AlternateContent>
          </a:graphicData>
        </a:graphic>
      </p:graphicFrame>
    </p:spTree>
    <p:extLst>
      <p:ext uri="{BB962C8B-B14F-4D97-AF65-F5344CB8AC3E}">
        <p14:creationId xmlns:p14="http://schemas.microsoft.com/office/powerpoint/2010/main" val="35611272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B3D864-F4A1-2B33-7D62-A3222E63AA60}"/>
              </a:ext>
            </a:extLst>
          </p:cNvPr>
          <p:cNvSpPr>
            <a:spLocks noGrp="1"/>
          </p:cNvSpPr>
          <p:nvPr>
            <p:ph type="title"/>
          </p:nvPr>
        </p:nvSpPr>
        <p:spPr>
          <a:xfrm>
            <a:off x="601204" y="0"/>
            <a:ext cx="10515600" cy="1325563"/>
          </a:xfrm>
        </p:spPr>
        <p:txBody>
          <a:bodyPr/>
          <a:lstStyle/>
          <a:p>
            <a:r>
              <a:rPr lang="zh-CN" altLang="en-US" b="1" dirty="0">
                <a:latin typeface="微软雅黑" panose="020B0503020204020204" pitchFamily="34" charset="-122"/>
                <a:ea typeface="微软雅黑" panose="020B0503020204020204" pitchFamily="34" charset="-122"/>
              </a:rPr>
              <a:t>回顾传统数据库索引</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1316EE75-8775-A61D-C8DA-E16093B52843}"/>
              </a:ext>
            </a:extLst>
          </p:cNvPr>
          <p:cNvSpPr>
            <a:spLocks noGrp="1"/>
          </p:cNvSpPr>
          <p:nvPr>
            <p:ph idx="1"/>
          </p:nvPr>
        </p:nvSpPr>
        <p:spPr>
          <a:xfrm>
            <a:off x="0" y="734006"/>
            <a:ext cx="12192000" cy="6058679"/>
          </a:xfrm>
        </p:spPr>
        <p:txBody>
          <a:bodyPr>
            <a:normAutofit fontScale="55000" lnSpcReduction="20000"/>
          </a:bodyPr>
          <a:lstStyle/>
          <a:p>
            <a:r>
              <a:rPr lang="zh-CN" altLang="en-US" sz="2600" b="1" dirty="0">
                <a:solidFill>
                  <a:srgbClr val="292929"/>
                </a:solidFill>
                <a:latin typeface="微软雅黑" panose="020B0503020204020204" pitchFamily="34" charset="-122"/>
                <a:ea typeface="微软雅黑" panose="020B0503020204020204" pitchFamily="34" charset="-122"/>
              </a:rPr>
              <a:t>类比汉语字典查字</a:t>
            </a:r>
            <a:endParaRPr lang="en-US" altLang="zh-CN" sz="2600" b="1" dirty="0">
              <a:solidFill>
                <a:srgbClr val="292929"/>
              </a:solidFill>
              <a:latin typeface="微软雅黑" panose="020B0503020204020204" pitchFamily="34" charset="-122"/>
              <a:ea typeface="微软雅黑" panose="020B0503020204020204" pitchFamily="34" charset="-122"/>
            </a:endParaRPr>
          </a:p>
          <a:p>
            <a:pPr lvl="1"/>
            <a:r>
              <a:rPr lang="zh-CN" altLang="en-US" sz="2600" b="1" dirty="0">
                <a:solidFill>
                  <a:srgbClr val="292929"/>
                </a:solidFill>
                <a:latin typeface="微软雅黑" panose="020B0503020204020204" pitchFamily="34" charset="-122"/>
                <a:ea typeface="微软雅黑" panose="020B0503020204020204" pitchFamily="34" charset="-122"/>
              </a:rPr>
              <a:t>会念不会写</a:t>
            </a:r>
            <a:r>
              <a:rPr lang="en-US" altLang="zh-CN" sz="2600" b="1" dirty="0">
                <a:solidFill>
                  <a:srgbClr val="292929"/>
                </a:solidFill>
                <a:latin typeface="微软雅黑" panose="020B0503020204020204" pitchFamily="34" charset="-122"/>
                <a:ea typeface="微软雅黑" panose="020B0503020204020204" pitchFamily="34" charset="-122"/>
              </a:rPr>
              <a:t>: </a:t>
            </a:r>
            <a:r>
              <a:rPr lang="zh-CN" altLang="en-US" sz="2600" b="1" dirty="0">
                <a:solidFill>
                  <a:srgbClr val="292929"/>
                </a:solidFill>
                <a:latin typeface="微软雅黑" panose="020B0503020204020204" pitchFamily="34" charset="-122"/>
                <a:ea typeface="微软雅黑" panose="020B0503020204020204" pitchFamily="34" charset="-122"/>
              </a:rPr>
              <a:t>按拼音字母序索引页可以理解为传统数据库的聚集索引</a:t>
            </a:r>
            <a:endParaRPr lang="en-US" altLang="zh-CN" sz="2600" b="1" dirty="0">
              <a:solidFill>
                <a:srgbClr val="292929"/>
              </a:solidFill>
              <a:latin typeface="微软雅黑" panose="020B0503020204020204" pitchFamily="34" charset="-122"/>
              <a:ea typeface="微软雅黑" panose="020B0503020204020204" pitchFamily="34" charset="-122"/>
            </a:endParaRPr>
          </a:p>
          <a:p>
            <a:pPr marL="1143000" lvl="4">
              <a:spcBef>
                <a:spcPts val="1000"/>
              </a:spcBef>
            </a:pPr>
            <a:r>
              <a:rPr lang="zh-CN" altLang="en-US" sz="2200" dirty="0">
                <a:solidFill>
                  <a:srgbClr val="292929"/>
                </a:solidFill>
                <a:latin typeface="微软雅黑" panose="020B0503020204020204" pitchFamily="34" charset="-122"/>
                <a:ea typeface="微软雅黑" panose="020B0503020204020204" pitchFamily="34" charset="-122"/>
              </a:rPr>
              <a:t>字典数据页的顺序也实际是按拼音字母排序，查字可以直接按顺序翻页</a:t>
            </a:r>
            <a:r>
              <a:rPr lang="en-US" altLang="zh-CN" sz="2200" dirty="0">
                <a:solidFill>
                  <a:srgbClr val="292929"/>
                </a:solidFill>
                <a:latin typeface="微软雅黑" panose="020B0503020204020204" pitchFamily="34" charset="-122"/>
                <a:ea typeface="微软雅黑" panose="020B0503020204020204" pitchFamily="34" charset="-122"/>
              </a:rPr>
              <a:t>a ~ z</a:t>
            </a:r>
            <a:r>
              <a:rPr lang="zh-CN" altLang="en-US" sz="2200" dirty="0">
                <a:solidFill>
                  <a:srgbClr val="292929"/>
                </a:solidFill>
                <a:latin typeface="微软雅黑" panose="020B0503020204020204" pitchFamily="34" charset="-122"/>
                <a:ea typeface="微软雅黑" panose="020B0503020204020204" pitchFamily="34" charset="-122"/>
              </a:rPr>
              <a:t>，找字</a:t>
            </a:r>
            <a:endParaRPr lang="en-US" altLang="zh-CN" sz="2200" dirty="0">
              <a:solidFill>
                <a:srgbClr val="292929"/>
              </a:solidFill>
              <a:latin typeface="微软雅黑" panose="020B0503020204020204" pitchFamily="34" charset="-122"/>
              <a:ea typeface="微软雅黑" panose="020B0503020204020204" pitchFamily="34" charset="-122"/>
            </a:endParaRPr>
          </a:p>
          <a:p>
            <a:pPr marL="1143000" lvl="4">
              <a:spcBef>
                <a:spcPts val="1000"/>
              </a:spcBef>
            </a:pPr>
            <a:r>
              <a:rPr lang="zh-CN" altLang="en-US" sz="2200" dirty="0">
                <a:solidFill>
                  <a:srgbClr val="292929"/>
                </a:solidFill>
                <a:latin typeface="微软雅黑" panose="020B0503020204020204" pitchFamily="34" charset="-122"/>
                <a:ea typeface="微软雅黑" panose="020B0503020204020204" pitchFamily="34" charset="-122"/>
              </a:rPr>
              <a:t>索引页不是必须的，所以数据页就是聚集索引，聚集索引只能有一个</a:t>
            </a:r>
            <a:endParaRPr lang="en-US" altLang="zh-CN" sz="2200" dirty="0">
              <a:solidFill>
                <a:srgbClr val="292929"/>
              </a:solidFill>
              <a:latin typeface="微软雅黑" panose="020B0503020204020204" pitchFamily="34" charset="-122"/>
              <a:ea typeface="微软雅黑" panose="020B0503020204020204" pitchFamily="34" charset="-122"/>
            </a:endParaRPr>
          </a:p>
          <a:p>
            <a:pPr lvl="1"/>
            <a:r>
              <a:rPr lang="zh-CN" altLang="en-US" sz="2600" b="1" dirty="0">
                <a:solidFill>
                  <a:srgbClr val="292929"/>
                </a:solidFill>
                <a:latin typeface="微软雅黑" panose="020B0503020204020204" pitchFamily="34" charset="-122"/>
                <a:ea typeface="微软雅黑" panose="020B0503020204020204" pitchFamily="34" charset="-122"/>
              </a:rPr>
              <a:t>会写不会念</a:t>
            </a:r>
            <a:r>
              <a:rPr lang="en-US" altLang="zh-CN" sz="2600" b="1" dirty="0">
                <a:solidFill>
                  <a:srgbClr val="292929"/>
                </a:solidFill>
                <a:latin typeface="微软雅黑" panose="020B0503020204020204" pitchFamily="34" charset="-122"/>
                <a:ea typeface="微软雅黑" panose="020B0503020204020204" pitchFamily="34" charset="-122"/>
              </a:rPr>
              <a:t>: </a:t>
            </a:r>
            <a:r>
              <a:rPr lang="zh-CN" altLang="en-US" sz="2600" b="1" dirty="0">
                <a:solidFill>
                  <a:srgbClr val="292929"/>
                </a:solidFill>
                <a:latin typeface="微软雅黑" panose="020B0503020204020204" pitchFamily="34" charset="-122"/>
                <a:ea typeface="微软雅黑" panose="020B0503020204020204" pitchFamily="34" charset="-122"/>
              </a:rPr>
              <a:t>字典中的按笔画部首导航页可以理解为传统数据库的非聚集索引</a:t>
            </a:r>
            <a:endParaRPr lang="en-US" altLang="zh-CN" sz="2600" b="1" dirty="0">
              <a:solidFill>
                <a:srgbClr val="292929"/>
              </a:solidFill>
              <a:latin typeface="微软雅黑" panose="020B0503020204020204" pitchFamily="34" charset="-122"/>
              <a:ea typeface="微软雅黑" panose="020B0503020204020204" pitchFamily="34" charset="-122"/>
            </a:endParaRPr>
          </a:p>
          <a:p>
            <a:pPr marL="1143000" lvl="4">
              <a:spcBef>
                <a:spcPts val="1000"/>
              </a:spcBef>
            </a:pPr>
            <a:r>
              <a:rPr lang="zh-CN" altLang="en-US" sz="2200" dirty="0">
                <a:solidFill>
                  <a:srgbClr val="292929"/>
                </a:solidFill>
                <a:latin typeface="微软雅黑" panose="020B0503020204020204" pitchFamily="34" charset="-122"/>
                <a:ea typeface="微软雅黑" panose="020B0503020204020204" pitchFamily="34" charset="-122"/>
              </a:rPr>
              <a:t>必须先在按笔画部首索引页，按笔画顺序，找到部首，根据指示的页码分别跳跃找字</a:t>
            </a:r>
            <a:endParaRPr lang="en-US" altLang="zh-CN" sz="2200" dirty="0">
              <a:solidFill>
                <a:srgbClr val="292929"/>
              </a:solidFill>
              <a:latin typeface="微软雅黑" panose="020B0503020204020204" pitchFamily="34" charset="-122"/>
              <a:ea typeface="微软雅黑" panose="020B0503020204020204" pitchFamily="34" charset="-122"/>
            </a:endParaRPr>
          </a:p>
          <a:p>
            <a:pPr marL="228600" lvl="2">
              <a:spcBef>
                <a:spcPts val="1000"/>
              </a:spcBef>
            </a:pPr>
            <a:r>
              <a:rPr lang="zh-CN" altLang="en-US" sz="2200" b="1" dirty="0">
                <a:solidFill>
                  <a:srgbClr val="292929"/>
                </a:solidFill>
                <a:latin typeface="微软雅黑" panose="020B0503020204020204" pitchFamily="34" charset="-122"/>
                <a:ea typeface="微软雅黑" panose="020B0503020204020204" pitchFamily="34" charset="-122"/>
              </a:rPr>
              <a:t>类比英文字典查单词（仅支持拼写）</a:t>
            </a:r>
            <a:endParaRPr lang="en-US" altLang="zh-CN" sz="2200" b="1" dirty="0">
              <a:solidFill>
                <a:srgbClr val="292929"/>
              </a:solidFill>
              <a:latin typeface="微软雅黑" panose="020B0503020204020204" pitchFamily="34" charset="-122"/>
              <a:ea typeface="微软雅黑" panose="020B0503020204020204" pitchFamily="34" charset="-122"/>
            </a:endParaRPr>
          </a:p>
          <a:p>
            <a:pPr marL="685800" lvl="3">
              <a:spcBef>
                <a:spcPts val="1000"/>
              </a:spcBef>
            </a:pPr>
            <a:r>
              <a:rPr lang="zh-CN" altLang="en-US" sz="2200" b="1" dirty="0">
                <a:solidFill>
                  <a:srgbClr val="292929"/>
                </a:solidFill>
                <a:latin typeface="微软雅黑" panose="020B0503020204020204" pitchFamily="34" charset="-122"/>
                <a:ea typeface="微软雅黑" panose="020B0503020204020204" pitchFamily="34" charset="-122"/>
              </a:rPr>
              <a:t>就是聚集索引，索引即数据，直接按全拼字母顺序翻页，</a:t>
            </a:r>
            <a:r>
              <a:rPr lang="zh-CN" altLang="en-US" sz="2200" b="1" dirty="0">
                <a:solidFill>
                  <a:srgbClr val="292929"/>
                </a:solidFill>
                <a:highlight>
                  <a:srgbClr val="FFFF00"/>
                </a:highlight>
                <a:latin typeface="微软雅黑" panose="020B0503020204020204" pitchFamily="34" charset="-122"/>
                <a:ea typeface="微软雅黑" panose="020B0503020204020204" pitchFamily="34" charset="-122"/>
              </a:rPr>
              <a:t>快速跨跃式查找</a:t>
            </a:r>
            <a:r>
              <a:rPr lang="en-US" altLang="zh-CN" sz="2200" b="1" dirty="0">
                <a:solidFill>
                  <a:srgbClr val="292929"/>
                </a:solidFill>
                <a:highlight>
                  <a:srgbClr val="FFFF00"/>
                </a:highlight>
                <a:latin typeface="微软雅黑" panose="020B0503020204020204" pitchFamily="34" charset="-122"/>
                <a:ea typeface="微软雅黑" panose="020B0503020204020204" pitchFamily="34" charset="-122"/>
              </a:rPr>
              <a:t>seek</a:t>
            </a:r>
          </a:p>
          <a:p>
            <a:pPr marL="228600" lvl="2">
              <a:spcBef>
                <a:spcPts val="1000"/>
              </a:spcBef>
            </a:pPr>
            <a:r>
              <a:rPr lang="zh-CN" altLang="en-US" sz="2600" b="1" dirty="0">
                <a:solidFill>
                  <a:srgbClr val="292929"/>
                </a:solidFill>
                <a:latin typeface="微软雅黑" panose="020B0503020204020204" pitchFamily="34" charset="-122"/>
                <a:ea typeface="微软雅黑" panose="020B0503020204020204" pitchFamily="34" charset="-122"/>
              </a:rPr>
              <a:t>说明</a:t>
            </a:r>
            <a:endParaRPr lang="en-US" altLang="zh-CN" sz="2600" b="1" dirty="0">
              <a:solidFill>
                <a:srgbClr val="292929"/>
              </a:solidFill>
              <a:latin typeface="微软雅黑" panose="020B0503020204020204" pitchFamily="34" charset="-122"/>
              <a:ea typeface="微软雅黑" panose="020B0503020204020204" pitchFamily="34" charset="-122"/>
            </a:endParaRPr>
          </a:p>
          <a:p>
            <a:pPr marL="685800" lvl="3">
              <a:spcBef>
                <a:spcPts val="1000"/>
              </a:spcBef>
            </a:pPr>
            <a:r>
              <a:rPr lang="zh-CN" altLang="en-US" sz="2200" b="1" dirty="0">
                <a:solidFill>
                  <a:srgbClr val="292929"/>
                </a:solidFill>
                <a:latin typeface="微软雅黑" panose="020B0503020204020204" pitchFamily="34" charset="-122"/>
                <a:ea typeface="微软雅黑" panose="020B0503020204020204" pitchFamily="34" charset="-122"/>
              </a:rPr>
              <a:t>索引键：</a:t>
            </a:r>
            <a:r>
              <a:rPr lang="zh-CN" altLang="en-US" sz="2200" b="1" dirty="0">
                <a:solidFill>
                  <a:srgbClr val="292929"/>
                </a:solidFill>
                <a:highlight>
                  <a:srgbClr val="FFFF00"/>
                </a:highlight>
                <a:latin typeface="微软雅黑" panose="020B0503020204020204" pitchFamily="34" charset="-122"/>
                <a:ea typeface="微软雅黑" panose="020B0503020204020204" pitchFamily="34" charset="-122"/>
              </a:rPr>
              <a:t>是有序的（按功能定义索引存储排序）、有大小的，英文就是全拼、汉语是拼音全拼</a:t>
            </a:r>
            <a:endParaRPr lang="en-US" altLang="zh-CN" sz="2200" b="1" dirty="0">
              <a:solidFill>
                <a:srgbClr val="292929"/>
              </a:solidFill>
              <a:highlight>
                <a:srgbClr val="FFFF00"/>
              </a:highlight>
              <a:latin typeface="微软雅黑" panose="020B0503020204020204" pitchFamily="34" charset="-122"/>
              <a:ea typeface="微软雅黑" panose="020B0503020204020204" pitchFamily="34" charset="-122"/>
            </a:endParaRPr>
          </a:p>
          <a:p>
            <a:pPr marL="685800" lvl="3">
              <a:spcBef>
                <a:spcPts val="1000"/>
              </a:spcBef>
            </a:pPr>
            <a:r>
              <a:rPr lang="zh-CN" altLang="en-US" sz="2200" b="1" dirty="0">
                <a:solidFill>
                  <a:srgbClr val="292929"/>
                </a:solidFill>
                <a:latin typeface="微软雅黑" panose="020B0503020204020204" pitchFamily="34" charset="-122"/>
                <a:ea typeface="微软雅黑" panose="020B0503020204020204" pitchFamily="34" charset="-122"/>
              </a:rPr>
              <a:t>被索引的内容：就是数据页的页码（地址），根据其指示就能</a:t>
            </a:r>
            <a:r>
              <a:rPr lang="zh-CN" altLang="en-US" sz="2200" b="1" dirty="0">
                <a:solidFill>
                  <a:srgbClr val="292929"/>
                </a:solidFill>
                <a:highlight>
                  <a:srgbClr val="FFFF00"/>
                </a:highlight>
                <a:latin typeface="微软雅黑" panose="020B0503020204020204" pitchFamily="34" charset="-122"/>
                <a:ea typeface="微软雅黑" panose="020B0503020204020204" pitchFamily="34" charset="-122"/>
              </a:rPr>
              <a:t>跨越式 </a:t>
            </a:r>
            <a:r>
              <a:rPr lang="en-US" altLang="zh-CN" sz="2200" b="1" dirty="0">
                <a:solidFill>
                  <a:srgbClr val="292929"/>
                </a:solidFill>
                <a:highlight>
                  <a:srgbClr val="FFFF00"/>
                </a:highlight>
                <a:latin typeface="微软雅黑" panose="020B0503020204020204" pitchFamily="34" charset="-122"/>
                <a:ea typeface="微软雅黑" panose="020B0503020204020204" pitchFamily="34" charset="-122"/>
              </a:rPr>
              <a:t>seek </a:t>
            </a:r>
            <a:r>
              <a:rPr lang="zh-CN" altLang="en-US" sz="2200" b="1" dirty="0">
                <a:solidFill>
                  <a:srgbClr val="292929"/>
                </a:solidFill>
                <a:highlight>
                  <a:srgbClr val="FFFF00"/>
                </a:highlight>
                <a:latin typeface="微软雅黑" panose="020B0503020204020204" pitchFamily="34" charset="-122"/>
                <a:ea typeface="微软雅黑" panose="020B0503020204020204" pitchFamily="34" charset="-122"/>
              </a:rPr>
              <a:t>到</a:t>
            </a:r>
            <a:r>
              <a:rPr lang="zh-CN" altLang="en-US" sz="2200" b="1" dirty="0">
                <a:solidFill>
                  <a:srgbClr val="292929"/>
                </a:solidFill>
                <a:latin typeface="微软雅黑" panose="020B0503020204020204" pitchFamily="34" charset="-122"/>
                <a:ea typeface="微软雅黑" panose="020B0503020204020204" pitchFamily="34" charset="-122"/>
              </a:rPr>
              <a:t>真正的数据页及其内容了</a:t>
            </a:r>
            <a:endParaRPr lang="en-US" altLang="zh-CN" sz="2200" b="1" dirty="0">
              <a:solidFill>
                <a:srgbClr val="292929"/>
              </a:solidFill>
              <a:latin typeface="微软雅黑" panose="020B0503020204020204" pitchFamily="34" charset="-122"/>
              <a:ea typeface="微软雅黑" panose="020B0503020204020204" pitchFamily="34" charset="-122"/>
            </a:endParaRPr>
          </a:p>
          <a:p>
            <a:pPr marL="685800" lvl="3">
              <a:spcBef>
                <a:spcPts val="1000"/>
              </a:spcBef>
            </a:pPr>
            <a:r>
              <a:rPr lang="zh-CN" altLang="en-US" sz="2200" b="1" dirty="0">
                <a:solidFill>
                  <a:srgbClr val="292929"/>
                </a:solidFill>
                <a:latin typeface="微软雅黑" panose="020B0503020204020204" pitchFamily="34" charset="-122"/>
                <a:ea typeface="微软雅黑" panose="020B0503020204020204" pitchFamily="34" charset="-122"/>
              </a:rPr>
              <a:t>去除了不必要的</a:t>
            </a:r>
            <a:r>
              <a:rPr lang="zh-CN" altLang="en-US" sz="2200" b="1" dirty="0">
                <a:solidFill>
                  <a:srgbClr val="292929"/>
                </a:solidFill>
                <a:highlight>
                  <a:srgbClr val="FFFF00"/>
                </a:highlight>
                <a:latin typeface="微软雅黑" panose="020B0503020204020204" pitchFamily="34" charset="-122"/>
                <a:ea typeface="微软雅黑" panose="020B0503020204020204" pitchFamily="34" charset="-122"/>
              </a:rPr>
              <a:t>数据页扫描 </a:t>
            </a:r>
            <a:r>
              <a:rPr lang="en-US" altLang="zh-CN" sz="2200" b="1" dirty="0">
                <a:solidFill>
                  <a:srgbClr val="292929"/>
                </a:solidFill>
                <a:highlight>
                  <a:srgbClr val="FFFF00"/>
                </a:highlight>
                <a:latin typeface="微软雅黑" panose="020B0503020204020204" pitchFamily="34" charset="-122"/>
                <a:ea typeface="微软雅黑" panose="020B0503020204020204" pitchFamily="34" charset="-122"/>
              </a:rPr>
              <a:t>scan</a:t>
            </a:r>
          </a:p>
          <a:p>
            <a:pPr marL="228600" lvl="2">
              <a:spcBef>
                <a:spcPts val="1000"/>
              </a:spcBef>
            </a:pPr>
            <a:r>
              <a:rPr lang="zh-CN" altLang="en-US" sz="3200" b="1" dirty="0">
                <a:solidFill>
                  <a:srgbClr val="292929"/>
                </a:solidFill>
                <a:latin typeface="微软雅黑" panose="020B0503020204020204" pitchFamily="34" charset="-122"/>
                <a:ea typeface="微软雅黑" panose="020B0503020204020204" pitchFamily="34" charset="-122"/>
              </a:rPr>
              <a:t>总结</a:t>
            </a:r>
            <a:endParaRPr lang="en-US" altLang="zh-CN" sz="3200" b="1" dirty="0">
              <a:solidFill>
                <a:srgbClr val="292929"/>
              </a:solidFill>
              <a:latin typeface="微软雅黑" panose="020B0503020204020204" pitchFamily="34" charset="-122"/>
              <a:ea typeface="微软雅黑" panose="020B0503020204020204" pitchFamily="34" charset="-122"/>
            </a:endParaRPr>
          </a:p>
          <a:p>
            <a:pPr marL="685800" lvl="3">
              <a:spcBef>
                <a:spcPts val="1000"/>
              </a:spcBef>
            </a:pPr>
            <a:r>
              <a:rPr lang="zh-CN" altLang="en-US" sz="2400" b="1" dirty="0">
                <a:solidFill>
                  <a:srgbClr val="FF0000"/>
                </a:solidFill>
                <a:highlight>
                  <a:srgbClr val="FFFF00"/>
                </a:highlight>
                <a:latin typeface="微软雅黑" panose="020B0503020204020204" pitchFamily="34" charset="-122"/>
                <a:ea typeface="微软雅黑" panose="020B0503020204020204" pitchFamily="34" charset="-122"/>
              </a:rPr>
              <a:t>按索引键划分空间存储数据</a:t>
            </a:r>
            <a:endParaRPr lang="en-US" altLang="zh-CN" sz="2400" b="1" dirty="0">
              <a:solidFill>
                <a:srgbClr val="FF0000"/>
              </a:solidFill>
              <a:highlight>
                <a:srgbClr val="FFFF00"/>
              </a:highlight>
              <a:latin typeface="微软雅黑" panose="020B0503020204020204" pitchFamily="34" charset="-122"/>
              <a:ea typeface="微软雅黑" panose="020B0503020204020204" pitchFamily="34" charset="-122"/>
            </a:endParaRPr>
          </a:p>
          <a:p>
            <a:pPr marL="685800" lvl="3">
              <a:spcBef>
                <a:spcPts val="1000"/>
              </a:spcBef>
            </a:pPr>
            <a:r>
              <a:rPr lang="zh-CN" altLang="en-US" sz="2400" b="1" dirty="0">
                <a:solidFill>
                  <a:srgbClr val="FF0000"/>
                </a:solidFill>
                <a:highlight>
                  <a:srgbClr val="FFFF00"/>
                </a:highlight>
                <a:latin typeface="微软雅黑" panose="020B0503020204020204" pitchFamily="34" charset="-122"/>
                <a:ea typeface="微软雅黑" panose="020B0503020204020204" pitchFamily="34" charset="-122"/>
              </a:rPr>
              <a:t>查询时，搜索词先命中索引键，根据索引键导航到数据存储空间进行访问获取数据</a:t>
            </a:r>
            <a:endParaRPr lang="en-US" altLang="zh-CN" sz="2400" b="1" dirty="0">
              <a:solidFill>
                <a:srgbClr val="FF0000"/>
              </a:solidFill>
              <a:highlight>
                <a:srgbClr val="FFFF00"/>
              </a:highlight>
              <a:latin typeface="微软雅黑" panose="020B0503020204020204" pitchFamily="34" charset="-122"/>
              <a:ea typeface="微软雅黑" panose="020B0503020204020204" pitchFamily="34" charset="-122"/>
            </a:endParaRPr>
          </a:p>
          <a:p>
            <a:pPr marL="685800" lvl="3">
              <a:spcBef>
                <a:spcPts val="1000"/>
              </a:spcBef>
            </a:pPr>
            <a:r>
              <a:rPr lang="zh-CN" altLang="en-US" sz="2400" b="1" dirty="0">
                <a:solidFill>
                  <a:srgbClr val="FF0000"/>
                </a:solidFill>
                <a:highlight>
                  <a:srgbClr val="FFFF00"/>
                </a:highlight>
                <a:latin typeface="微软雅黑" panose="020B0503020204020204" pitchFamily="34" charset="-122"/>
                <a:ea typeface="微软雅黑" panose="020B0503020204020204" pitchFamily="34" charset="-122"/>
              </a:rPr>
              <a:t>索引也是数据，冗余的数据，</a:t>
            </a:r>
            <a:r>
              <a:rPr lang="zh-CN" altLang="en-US" sz="2400" b="1" dirty="0">
                <a:solidFill>
                  <a:schemeClr val="tx1"/>
                </a:solidFill>
                <a:highlight>
                  <a:srgbClr val="FFFF00"/>
                </a:highlight>
                <a:latin typeface="微软雅黑" panose="020B0503020204020204" pitchFamily="34" charset="-122"/>
                <a:ea typeface="微软雅黑" panose="020B0503020204020204" pitchFamily="34" charset="-122"/>
              </a:rPr>
              <a:t>空间换时间，写慢读快</a:t>
            </a:r>
            <a:endParaRPr lang="en-US" altLang="zh-CN" sz="2400" b="1" dirty="0">
              <a:solidFill>
                <a:schemeClr val="tx1"/>
              </a:solidFill>
              <a:highlight>
                <a:srgbClr val="FFFF00"/>
              </a:highlight>
              <a:latin typeface="微软雅黑" panose="020B0503020204020204" pitchFamily="34" charset="-122"/>
              <a:ea typeface="微软雅黑" panose="020B0503020204020204" pitchFamily="34" charset="-122"/>
            </a:endParaRPr>
          </a:p>
          <a:p>
            <a:pPr marL="685800" lvl="3">
              <a:spcBef>
                <a:spcPts val="1000"/>
              </a:spcBef>
            </a:pPr>
            <a:r>
              <a:rPr lang="zh-CN" altLang="en-US" sz="2400" b="1" dirty="0">
                <a:solidFill>
                  <a:srgbClr val="FF0000"/>
                </a:solidFill>
                <a:highlight>
                  <a:srgbClr val="FFFF00"/>
                </a:highlight>
                <a:latin typeface="微软雅黑" panose="020B0503020204020204" pitchFamily="34" charset="-122"/>
                <a:ea typeface="微软雅黑" panose="020B0503020204020204" pitchFamily="34" charset="-122"/>
              </a:rPr>
              <a:t>索引的创建与更新是发生在插入新数据或历史数据的索引键的字段发生更新时</a:t>
            </a:r>
            <a:endParaRPr lang="en-US" altLang="zh-CN" sz="2400" b="1" dirty="0">
              <a:solidFill>
                <a:srgbClr val="FF0000"/>
              </a:solidFill>
              <a:highlight>
                <a:srgbClr val="FFFF00"/>
              </a:highlight>
              <a:latin typeface="微软雅黑" panose="020B0503020204020204" pitchFamily="34" charset="-122"/>
              <a:ea typeface="微软雅黑" panose="020B0503020204020204" pitchFamily="34" charset="-122"/>
            </a:endParaRPr>
          </a:p>
          <a:p>
            <a:pPr marL="1143000" lvl="4">
              <a:spcBef>
                <a:spcPts val="1000"/>
              </a:spcBef>
            </a:pPr>
            <a:r>
              <a:rPr lang="zh-CN" altLang="en-US" sz="2400" b="1">
                <a:solidFill>
                  <a:srgbClr val="FF0000"/>
                </a:solidFill>
                <a:highlight>
                  <a:srgbClr val="FFFF00"/>
                </a:highlight>
                <a:latin typeface="微软雅黑" panose="020B0503020204020204" pitchFamily="34" charset="-122"/>
                <a:ea typeface="微软雅黑" panose="020B0503020204020204" pitchFamily="34" charset="-122"/>
              </a:rPr>
              <a:t>只是可</a:t>
            </a:r>
            <a:r>
              <a:rPr lang="zh-CN" altLang="en-US" sz="2400" b="1" dirty="0">
                <a:solidFill>
                  <a:srgbClr val="FF0000"/>
                </a:solidFill>
                <a:highlight>
                  <a:srgbClr val="FFFF00"/>
                </a:highlight>
                <a:latin typeface="微软雅黑" panose="020B0503020204020204" pitchFamily="34" charset="-122"/>
                <a:ea typeface="微软雅黑" panose="020B0503020204020204" pitchFamily="34" charset="-122"/>
              </a:rPr>
              <a:t>能导致数据与索引数据</a:t>
            </a:r>
            <a:r>
              <a:rPr lang="zh-CN" altLang="en-US" sz="2400" b="1">
                <a:solidFill>
                  <a:srgbClr val="FF0000"/>
                </a:solidFill>
                <a:highlight>
                  <a:srgbClr val="FFFF00"/>
                </a:highlight>
                <a:latin typeface="微软雅黑" panose="020B0503020204020204" pitchFamily="34" charset="-122"/>
                <a:ea typeface="微软雅黑" panose="020B0503020204020204" pitchFamily="34" charset="-122"/>
              </a:rPr>
              <a:t>发生移</a:t>
            </a:r>
            <a:r>
              <a:rPr lang="zh-CN" altLang="en-US" sz="2400" b="1" dirty="0">
                <a:solidFill>
                  <a:srgbClr val="FF0000"/>
                </a:solidFill>
                <a:highlight>
                  <a:srgbClr val="FFFF00"/>
                </a:highlight>
                <a:latin typeface="微软雅黑" panose="020B0503020204020204" pitchFamily="34" charset="-122"/>
                <a:ea typeface="微软雅黑" panose="020B0503020204020204" pitchFamily="34" charset="-122"/>
              </a:rPr>
              <a:t>动，因为不同索引键的预留空间亦不是连续存储的</a:t>
            </a:r>
            <a:endParaRPr lang="en-US" altLang="zh-CN" sz="2400" b="1" dirty="0">
              <a:solidFill>
                <a:srgbClr val="FF0000"/>
              </a:solidFill>
              <a:highlight>
                <a:srgbClr val="FFFF00"/>
              </a:highlight>
              <a:latin typeface="微软雅黑" panose="020B0503020204020204" pitchFamily="34" charset="-122"/>
              <a:ea typeface="微软雅黑" panose="020B0503020204020204" pitchFamily="34" charset="-122"/>
            </a:endParaRPr>
          </a:p>
          <a:p>
            <a:pPr marL="1600200" lvl="5">
              <a:spcBef>
                <a:spcPts val="1000"/>
              </a:spcBef>
            </a:pPr>
            <a:r>
              <a:rPr lang="zh-CN" altLang="en-US" sz="2400" b="1" dirty="0">
                <a:solidFill>
                  <a:schemeClr val="tx1"/>
                </a:solidFill>
                <a:highlight>
                  <a:srgbClr val="FFFF00"/>
                </a:highlight>
                <a:latin typeface="微软雅黑" panose="020B0503020204020204" pitchFamily="34" charset="-122"/>
                <a:ea typeface="微软雅黑" panose="020B0503020204020204" pitchFamily="34" charset="-122"/>
              </a:rPr>
              <a:t>索引初创时是有留白空间（指定填充因子）的</a:t>
            </a:r>
            <a:endParaRPr lang="en-US" altLang="zh-CN" sz="2400" b="1" dirty="0">
              <a:solidFill>
                <a:schemeClr val="tx1"/>
              </a:solidFill>
              <a:highlight>
                <a:srgbClr val="FFFF00"/>
              </a:highlight>
              <a:latin typeface="微软雅黑" panose="020B0503020204020204" pitchFamily="34" charset="-122"/>
              <a:ea typeface="微软雅黑" panose="020B0503020204020204" pitchFamily="34" charset="-122"/>
            </a:endParaRPr>
          </a:p>
          <a:p>
            <a:pPr marL="1143000" lvl="4">
              <a:spcBef>
                <a:spcPts val="1000"/>
              </a:spcBef>
            </a:pPr>
            <a:r>
              <a:rPr lang="zh-CN" altLang="en-US" sz="2400" b="1" dirty="0">
                <a:solidFill>
                  <a:srgbClr val="FF0000"/>
                </a:solidFill>
                <a:highlight>
                  <a:srgbClr val="FFFF00"/>
                </a:highlight>
                <a:latin typeface="微软雅黑" panose="020B0503020204020204" pitchFamily="34" charset="-122"/>
                <a:ea typeface="微软雅黑" panose="020B0503020204020204" pitchFamily="34" charset="-122"/>
              </a:rPr>
              <a:t>数据在索引空间或数据空间的移动不是一定会发生的，除非留白空间不足了</a:t>
            </a:r>
            <a:endParaRPr lang="en-US" sz="2400" b="1" dirty="0">
              <a:solidFill>
                <a:srgbClr val="FF0000"/>
              </a:solidFill>
              <a:highlight>
                <a:srgbClr val="FFFF00"/>
              </a:highligh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17412454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32F0C-1600-05CC-8E7A-01933949F53A}"/>
              </a:ext>
            </a:extLst>
          </p:cNvPr>
          <p:cNvSpPr>
            <a:spLocks noGrp="1"/>
          </p:cNvSpPr>
          <p:nvPr>
            <p:ph type="title"/>
          </p:nvPr>
        </p:nvSpPr>
        <p:spPr>
          <a:xfrm>
            <a:off x="772886" y="265776"/>
            <a:ext cx="10515600" cy="682982"/>
          </a:xfrm>
        </p:spPr>
        <p:txBody>
          <a:bodyPr>
            <a:noAutofit/>
          </a:bodyPr>
          <a:lstStyle/>
          <a:p>
            <a:r>
              <a:rPr lang="en-US" altLang="zh-CN" sz="2800" b="1" dirty="0">
                <a:latin typeface="微软雅黑" panose="020B0503020204020204" pitchFamily="34" charset="-122"/>
                <a:ea typeface="微软雅黑" panose="020B0503020204020204" pitchFamily="34" charset="-122"/>
              </a:rPr>
              <a:t>GitHub OpenAI cookbook </a:t>
            </a:r>
            <a:r>
              <a:rPr lang="zh-CN" altLang="en-US" sz="2800" b="1" dirty="0">
                <a:latin typeface="微软雅黑" panose="020B0503020204020204" pitchFamily="34" charset="-122"/>
                <a:ea typeface="微软雅黑" panose="020B0503020204020204" pitchFamily="34" charset="-122"/>
              </a:rPr>
              <a:t>推荐</a:t>
            </a:r>
            <a:r>
              <a:rPr lang="en-US" altLang="zh-CN" sz="2800" b="1" dirty="0">
                <a:latin typeface="微软雅黑" panose="020B0503020204020204" pitchFamily="34" charset="-122"/>
                <a:ea typeface="微软雅黑" panose="020B0503020204020204" pitchFamily="34" charset="-122"/>
              </a:rPr>
              <a:t>7</a:t>
            </a:r>
            <a:r>
              <a:rPr lang="zh-CN" altLang="en-US" sz="2800" b="1" dirty="0">
                <a:latin typeface="微软雅黑" panose="020B0503020204020204" pitchFamily="34" charset="-122"/>
                <a:ea typeface="微软雅黑" panose="020B0503020204020204" pitchFamily="34" charset="-122"/>
              </a:rPr>
              <a:t>之 </a:t>
            </a:r>
            <a:r>
              <a:rPr lang="en-US" altLang="zh-CN" sz="2800" b="1" dirty="0" err="1">
                <a:latin typeface="微软雅黑" panose="020B0503020204020204" pitchFamily="34" charset="-122"/>
                <a:ea typeface="微软雅黑" panose="020B0503020204020204" pitchFamily="34" charset="-122"/>
              </a:rPr>
              <a:t>RediSearch</a:t>
            </a:r>
            <a:endParaRPr lang="en-US" sz="2800"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9D3E53B9-F566-0C21-D715-A337BD15AB7D}"/>
              </a:ext>
            </a:extLst>
          </p:cNvPr>
          <p:cNvSpPr>
            <a:spLocks noGrp="1"/>
          </p:cNvSpPr>
          <p:nvPr>
            <p:ph idx="1"/>
          </p:nvPr>
        </p:nvSpPr>
        <p:spPr>
          <a:xfrm>
            <a:off x="838200" y="1021652"/>
            <a:ext cx="10515600" cy="5836347"/>
          </a:xfrm>
        </p:spPr>
        <p:txBody>
          <a:bodyPr/>
          <a:lstStyle/>
          <a:p>
            <a:r>
              <a:rPr lang="en-US" altLang="zh-CN" dirty="0">
                <a:latin typeface="微软雅黑" panose="020B0503020204020204" pitchFamily="34" charset="-122"/>
                <a:ea typeface="微软雅黑" panose="020B0503020204020204" pitchFamily="34" charset="-122"/>
              </a:rPr>
              <a:t>GitHub</a:t>
            </a:r>
          </a:p>
          <a:p>
            <a:pPr lvl="1"/>
            <a:r>
              <a:rPr lang="en-US" altLang="zh-CN" dirty="0">
                <a:latin typeface="微软雅黑" panose="020B0503020204020204" pitchFamily="34" charset="-122"/>
                <a:ea typeface="微软雅黑" panose="020B0503020204020204" pitchFamily="34" charset="-122"/>
              </a:rPr>
              <a:t>starred 4.3k</a:t>
            </a:r>
          </a:p>
          <a:p>
            <a:pPr lvl="1"/>
            <a:r>
              <a:rPr lang="en-US" altLang="zh-CN" dirty="0">
                <a:latin typeface="微软雅黑" panose="020B0503020204020204" pitchFamily="34" charset="-122"/>
                <a:ea typeface="微软雅黑" panose="020B0503020204020204" pitchFamily="34" charset="-122"/>
              </a:rPr>
              <a:t>Forks 441</a:t>
            </a:r>
          </a:p>
          <a:p>
            <a:r>
              <a:rPr lang="zh-CN" altLang="en-US" dirty="0">
                <a:latin typeface="微软雅黑" panose="020B0503020204020204" pitchFamily="34" charset="-122"/>
                <a:ea typeface="微软雅黑" panose="020B0503020204020204" pitchFamily="34" charset="-122"/>
              </a:rPr>
              <a:t>客户端生态丰富</a:t>
            </a:r>
            <a:endParaRPr lang="en-US" altLang="zh-CN" dirty="0">
              <a:latin typeface="微软雅黑" panose="020B0503020204020204" pitchFamily="34" charset="-122"/>
              <a:ea typeface="微软雅黑" panose="020B0503020204020204" pitchFamily="34" charset="-122"/>
            </a:endParaRPr>
          </a:p>
          <a:p>
            <a:pPr lvl="1"/>
            <a:r>
              <a:rPr lang="en-US" altLang="zh-CN" sz="1800" dirty="0">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https://redis.io/resources/clients/</a:t>
            </a:r>
            <a:endParaRPr lang="en-US" altLang="zh-CN" sz="1800" dirty="0">
              <a:latin typeface="微软雅黑" panose="020B0503020204020204" pitchFamily="34" charset="-122"/>
              <a:ea typeface="微软雅黑" panose="020B0503020204020204" pitchFamily="34" charset="-122"/>
            </a:endParaRPr>
          </a:p>
          <a:p>
            <a:r>
              <a:rPr lang="zh-CN" altLang="en-US" sz="3200" dirty="0">
                <a:latin typeface="微软雅黑" panose="020B0503020204020204" pitchFamily="34" charset="-122"/>
                <a:ea typeface="微软雅黑" panose="020B0503020204020204" pitchFamily="34" charset="-122"/>
              </a:rPr>
              <a:t>容灾</a:t>
            </a:r>
            <a:endParaRPr lang="en-US" altLang="zh-CN" sz="3200" dirty="0">
              <a:latin typeface="微软雅黑" panose="020B0503020204020204" pitchFamily="34" charset="-122"/>
              <a:ea typeface="微软雅黑" panose="020B0503020204020204" pitchFamily="34" charset="-122"/>
            </a:endParaRPr>
          </a:p>
          <a:p>
            <a:pPr lvl="1"/>
            <a:r>
              <a:rPr lang="zh-CN" altLang="en-US" sz="2800" dirty="0">
                <a:latin typeface="微软雅黑" panose="020B0503020204020204" pitchFamily="34" charset="-122"/>
                <a:ea typeface="微软雅黑" panose="020B0503020204020204" pitchFamily="34" charset="-122"/>
              </a:rPr>
              <a:t>备份恢复</a:t>
            </a:r>
            <a:r>
              <a:rPr lang="en-US" altLang="zh-CN" sz="2800" dirty="0">
                <a:latin typeface="微软雅黑" panose="020B0503020204020204" pitchFamily="34" charset="-122"/>
                <a:ea typeface="微软雅黑" panose="020B0503020204020204" pitchFamily="34" charset="-122"/>
              </a:rPr>
              <a:t>?</a:t>
            </a:r>
          </a:p>
          <a:p>
            <a:r>
              <a:rPr lang="en-US" altLang="zh-CN" sz="3200" dirty="0">
                <a:latin typeface="微软雅黑" panose="020B0503020204020204" pitchFamily="34" charset="-122"/>
                <a:ea typeface="微软雅黑" panose="020B0503020204020204" pitchFamily="34" charset="-122"/>
              </a:rPr>
              <a:t>HA</a:t>
            </a:r>
          </a:p>
          <a:p>
            <a:endParaRPr lang="en-US" altLang="zh-CN"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graphicFrame>
        <p:nvGraphicFramePr>
          <p:cNvPr id="9" name="Object 8">
            <a:extLst>
              <a:ext uri="{FF2B5EF4-FFF2-40B4-BE49-F238E27FC236}">
                <a16:creationId xmlns:a16="http://schemas.microsoft.com/office/drawing/2014/main" id="{76E8274F-CF94-77DD-27D1-D8E0E746BD39}"/>
              </a:ext>
            </a:extLst>
          </p:cNvPr>
          <p:cNvGraphicFramePr>
            <a:graphicFrameLocks noChangeAspect="1"/>
          </p:cNvGraphicFramePr>
          <p:nvPr>
            <p:extLst>
              <p:ext uri="{D42A27DB-BD31-4B8C-83A1-F6EECF244321}">
                <p14:modId xmlns:p14="http://schemas.microsoft.com/office/powerpoint/2010/main" val="1471020328"/>
              </p:ext>
            </p:extLst>
          </p:nvPr>
        </p:nvGraphicFramePr>
        <p:xfrm>
          <a:off x="5695558" y="1902858"/>
          <a:ext cx="5658242" cy="4073934"/>
        </p:xfrm>
        <a:graphic>
          <a:graphicData uri="http://schemas.openxmlformats.org/presentationml/2006/ole">
            <mc:AlternateContent xmlns:mc="http://schemas.openxmlformats.org/markup-compatibility/2006">
              <mc:Choice xmlns:v="urn:schemas-microsoft-com:vml" Requires="v">
                <p:oleObj r:id="rId3" imgW="9286920" imgH="6686640" progId="">
                  <p:embed/>
                </p:oleObj>
              </mc:Choice>
              <mc:Fallback>
                <p:oleObj r:id="rId3" imgW="9286920" imgH="6686640" progId="">
                  <p:embed/>
                  <p:pic>
                    <p:nvPicPr>
                      <p:cNvPr id="0" name=""/>
                      <p:cNvPicPr/>
                      <p:nvPr/>
                    </p:nvPicPr>
                    <p:blipFill>
                      <a:blip r:embed="rId4"/>
                      <a:stretch>
                        <a:fillRect/>
                      </a:stretch>
                    </p:blipFill>
                    <p:spPr>
                      <a:xfrm>
                        <a:off x="5695558" y="1902858"/>
                        <a:ext cx="5658242" cy="4073934"/>
                      </a:xfrm>
                      <a:prstGeom prst="rect">
                        <a:avLst/>
                      </a:prstGeom>
                    </p:spPr>
                  </p:pic>
                </p:oleObj>
              </mc:Fallback>
            </mc:AlternateContent>
          </a:graphicData>
        </a:graphic>
      </p:graphicFrame>
    </p:spTree>
    <p:extLst>
      <p:ext uri="{BB962C8B-B14F-4D97-AF65-F5344CB8AC3E}">
        <p14:creationId xmlns:p14="http://schemas.microsoft.com/office/powerpoint/2010/main" val="44099372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84623E-A8F4-38AF-330E-28E9FD20F6A5}"/>
              </a:ext>
            </a:extLst>
          </p:cNvPr>
          <p:cNvSpPr>
            <a:spLocks noGrp="1"/>
          </p:cNvSpPr>
          <p:nvPr>
            <p:ph type="title"/>
          </p:nvPr>
        </p:nvSpPr>
        <p:spPr>
          <a:xfrm>
            <a:off x="104503" y="329380"/>
            <a:ext cx="11982994" cy="646641"/>
          </a:xfrm>
        </p:spPr>
        <p:txBody>
          <a:bodyPr>
            <a:normAutofit/>
          </a:bodyPr>
          <a:lstStyle/>
          <a:p>
            <a:r>
              <a:rPr lang="zh-CN" altLang="en-US" sz="2800" b="1" dirty="0">
                <a:highlight>
                  <a:srgbClr val="FFFF00"/>
                </a:highlight>
                <a:latin typeface="微软雅黑" panose="020B0503020204020204" pitchFamily="34" charset="-122"/>
                <a:ea typeface="微软雅黑" panose="020B0503020204020204" pitchFamily="34" charset="-122"/>
              </a:rPr>
              <a:t>其他产品选型</a:t>
            </a:r>
            <a:r>
              <a:rPr lang="en-US" sz="2800" b="1" dirty="0">
                <a:highlight>
                  <a:srgbClr val="FFFF00"/>
                </a:highlight>
                <a:latin typeface="微软雅黑" panose="020B0503020204020204" pitchFamily="34" charset="-122"/>
                <a:ea typeface="微软雅黑" panose="020B0503020204020204" pitchFamily="34" charset="-122"/>
              </a:rPr>
              <a:t>Azure </a:t>
            </a:r>
            <a:r>
              <a:rPr lang="en-US" altLang="zh-CN" sz="2800" b="1" dirty="0">
                <a:highlight>
                  <a:srgbClr val="FFFF00"/>
                </a:highlight>
                <a:latin typeface="微软雅黑" panose="020B0503020204020204" pitchFamily="34" charset="-122"/>
                <a:ea typeface="微软雅黑" panose="020B0503020204020204" pitchFamily="34" charset="-122"/>
              </a:rPr>
              <a:t>S</a:t>
            </a:r>
            <a:r>
              <a:rPr lang="en-US" sz="2800" b="1" dirty="0">
                <a:highlight>
                  <a:srgbClr val="FFFF00"/>
                </a:highlight>
                <a:latin typeface="微软雅黑" panose="020B0503020204020204" pitchFamily="34" charset="-122"/>
                <a:ea typeface="微软雅黑" panose="020B0503020204020204" pitchFamily="34" charset="-122"/>
              </a:rPr>
              <a:t>aaS: Redis Enterprise + </a:t>
            </a:r>
            <a:r>
              <a:rPr lang="en-US" sz="2800" b="1" dirty="0" err="1">
                <a:highlight>
                  <a:srgbClr val="FFFF00"/>
                </a:highlight>
                <a:latin typeface="微软雅黑" panose="020B0503020204020204" pitchFamily="34" charset="-122"/>
                <a:ea typeface="微软雅黑" panose="020B0503020204020204" pitchFamily="34" charset="-122"/>
              </a:rPr>
              <a:t>Redi</a:t>
            </a:r>
            <a:r>
              <a:rPr lang="en-US" altLang="zh-CN" sz="2800" b="1" dirty="0" err="1">
                <a:highlight>
                  <a:srgbClr val="FFFF00"/>
                </a:highlight>
                <a:latin typeface="微软雅黑" panose="020B0503020204020204" pitchFamily="34" charset="-122"/>
                <a:ea typeface="微软雅黑" panose="020B0503020204020204" pitchFamily="34" charset="-122"/>
              </a:rPr>
              <a:t>Search</a:t>
            </a:r>
            <a:r>
              <a:rPr lang="en-US" altLang="zh-CN" sz="2800" b="1" dirty="0">
                <a:highlight>
                  <a:srgbClr val="FFFF00"/>
                </a:highlight>
                <a:latin typeface="微软雅黑" panose="020B0503020204020204" pitchFamily="34" charset="-122"/>
                <a:ea typeface="微软雅黑" panose="020B0503020204020204" pitchFamily="34" charset="-122"/>
              </a:rPr>
              <a:t> + </a:t>
            </a:r>
            <a:r>
              <a:rPr lang="en-US" altLang="zh-CN" sz="2800" b="1" dirty="0">
                <a:solidFill>
                  <a:srgbClr val="FF0000"/>
                </a:solidFill>
                <a:highlight>
                  <a:srgbClr val="FFFF00"/>
                </a:highlight>
                <a:latin typeface="微软雅黑" panose="020B0503020204020204" pitchFamily="34" charset="-122"/>
                <a:ea typeface="微软雅黑" panose="020B0503020204020204" pitchFamily="34" charset="-122"/>
              </a:rPr>
              <a:t>East US</a:t>
            </a:r>
            <a:endParaRPr lang="en-US" sz="2800" b="1" dirty="0">
              <a:solidFill>
                <a:srgbClr val="FF0000"/>
              </a:solidFill>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FB1510E4-2A16-1B46-6870-590B0B607DAB}"/>
              </a:ext>
            </a:extLst>
          </p:cNvPr>
          <p:cNvSpPr>
            <a:spLocks noGrp="1"/>
          </p:cNvSpPr>
          <p:nvPr>
            <p:ph idx="1"/>
          </p:nvPr>
        </p:nvSpPr>
        <p:spPr/>
        <p:txBody>
          <a:bodyPr/>
          <a:lstStyle/>
          <a:p>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Using Redis modules with Azure Cache for Redis | Microsoft Learn --- </a:t>
            </a:r>
            <a:r>
              <a:rPr lang="zh-CN" alt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将 </a:t>
            </a:r>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Redis </a:t>
            </a:r>
            <a:r>
              <a:rPr lang="zh-CN" alt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模块与 </a:t>
            </a:r>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Azure Cache for Redis </a:t>
            </a:r>
            <a:r>
              <a:rPr lang="zh-CN" alt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结合使用 </a:t>
            </a:r>
            <a:r>
              <a:rPr lang="en-US" altLang="zh-CN"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zh-CN" alt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微软学习</a:t>
            </a:r>
            <a:endParaRPr lang="en-US" dirty="0">
              <a:solidFill>
                <a:srgbClr val="0070C0"/>
              </a:solidFill>
              <a:latin typeface="微软雅黑" panose="020B0503020204020204" pitchFamily="34" charset="-122"/>
              <a:ea typeface="微软雅黑" panose="020B0503020204020204" pitchFamily="34" charset="-122"/>
            </a:endParaRPr>
          </a:p>
        </p:txBody>
      </p:sp>
      <p:pic>
        <p:nvPicPr>
          <p:cNvPr id="7" name="Picture 6">
            <a:extLst>
              <a:ext uri="{FF2B5EF4-FFF2-40B4-BE49-F238E27FC236}">
                <a16:creationId xmlns:a16="http://schemas.microsoft.com/office/drawing/2014/main" id="{DD420415-E793-C3AF-A696-8DE690033132}"/>
              </a:ext>
            </a:extLst>
          </p:cNvPr>
          <p:cNvPicPr>
            <a:picLocks noChangeAspect="1"/>
          </p:cNvPicPr>
          <p:nvPr/>
        </p:nvPicPr>
        <p:blipFill>
          <a:blip r:embed="rId3"/>
          <a:stretch>
            <a:fillRect/>
          </a:stretch>
        </p:blipFill>
        <p:spPr>
          <a:xfrm>
            <a:off x="1884219" y="2861345"/>
            <a:ext cx="9144000" cy="3919689"/>
          </a:xfrm>
          <a:prstGeom prst="rect">
            <a:avLst/>
          </a:prstGeom>
        </p:spPr>
      </p:pic>
      <p:graphicFrame>
        <p:nvGraphicFramePr>
          <p:cNvPr id="6" name="Object 5">
            <a:extLst>
              <a:ext uri="{FF2B5EF4-FFF2-40B4-BE49-F238E27FC236}">
                <a16:creationId xmlns:a16="http://schemas.microsoft.com/office/drawing/2014/main" id="{301C7DAA-0BAA-00A0-8AB1-7708A17B5AAC}"/>
              </a:ext>
            </a:extLst>
          </p:cNvPr>
          <p:cNvGraphicFramePr>
            <a:graphicFrameLocks noChangeAspect="1"/>
          </p:cNvGraphicFramePr>
          <p:nvPr>
            <p:extLst>
              <p:ext uri="{D42A27DB-BD31-4B8C-83A1-F6EECF244321}">
                <p14:modId xmlns:p14="http://schemas.microsoft.com/office/powerpoint/2010/main" val="3263273244"/>
              </p:ext>
            </p:extLst>
          </p:nvPr>
        </p:nvGraphicFramePr>
        <p:xfrm>
          <a:off x="625087" y="1256772"/>
          <a:ext cx="4578350" cy="5418137"/>
        </p:xfrm>
        <a:graphic>
          <a:graphicData uri="http://schemas.openxmlformats.org/presentationml/2006/ole">
            <mc:AlternateContent xmlns:mc="http://schemas.openxmlformats.org/markup-compatibility/2006">
              <mc:Choice xmlns:v="urn:schemas-microsoft-com:vml" Requires="v">
                <p:oleObj r:id="rId4" imgW="7324560" imgH="8667720" progId="">
                  <p:embed/>
                </p:oleObj>
              </mc:Choice>
              <mc:Fallback>
                <p:oleObj r:id="rId4" imgW="7324560" imgH="8667720" progId="">
                  <p:embed/>
                  <p:pic>
                    <p:nvPicPr>
                      <p:cNvPr id="0" name=""/>
                      <p:cNvPicPr/>
                      <p:nvPr/>
                    </p:nvPicPr>
                    <p:blipFill>
                      <a:blip r:embed="rId5"/>
                      <a:stretch>
                        <a:fillRect/>
                      </a:stretch>
                    </p:blipFill>
                    <p:spPr>
                      <a:xfrm>
                        <a:off x="625087" y="1256772"/>
                        <a:ext cx="4578350" cy="5418137"/>
                      </a:xfrm>
                      <a:prstGeom prst="rect">
                        <a:avLst/>
                      </a:prstGeom>
                    </p:spPr>
                  </p:pic>
                </p:oleObj>
              </mc:Fallback>
            </mc:AlternateContent>
          </a:graphicData>
        </a:graphic>
      </p:graphicFrame>
      <p:pic>
        <p:nvPicPr>
          <p:cNvPr id="5" name="Picture 4">
            <a:extLst>
              <a:ext uri="{FF2B5EF4-FFF2-40B4-BE49-F238E27FC236}">
                <a16:creationId xmlns:a16="http://schemas.microsoft.com/office/drawing/2014/main" id="{17F4FEFC-0D15-26D5-64B5-95E3E24C03E0}"/>
              </a:ext>
            </a:extLst>
          </p:cNvPr>
          <p:cNvPicPr>
            <a:picLocks noChangeAspect="1"/>
          </p:cNvPicPr>
          <p:nvPr/>
        </p:nvPicPr>
        <p:blipFill>
          <a:blip r:embed="rId6"/>
          <a:stretch>
            <a:fillRect/>
          </a:stretch>
        </p:blipFill>
        <p:spPr>
          <a:xfrm>
            <a:off x="6818811" y="1202024"/>
            <a:ext cx="4695855" cy="5527631"/>
          </a:xfrm>
          <a:prstGeom prst="rect">
            <a:avLst/>
          </a:prstGeom>
        </p:spPr>
      </p:pic>
    </p:spTree>
    <p:extLst>
      <p:ext uri="{BB962C8B-B14F-4D97-AF65-F5344CB8AC3E}">
        <p14:creationId xmlns:p14="http://schemas.microsoft.com/office/powerpoint/2010/main" val="2435940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BBD72-5273-32E3-2ED2-32ECF389B1FB}"/>
              </a:ext>
            </a:extLst>
          </p:cNvPr>
          <p:cNvSpPr>
            <a:spLocks noGrp="1"/>
          </p:cNvSpPr>
          <p:nvPr>
            <p:ph type="title"/>
          </p:nvPr>
        </p:nvSpPr>
        <p:spPr/>
        <p:txBody>
          <a:bodyPr>
            <a:normAutofit/>
          </a:bodyPr>
          <a:lstStyle/>
          <a:p>
            <a:r>
              <a:rPr lang="zh-CN" altLang="en-US" sz="3200" b="1" strike="sngStrike" dirty="0">
                <a:latin typeface="微软雅黑" panose="020B0503020204020204" pitchFamily="34" charset="-122"/>
                <a:ea typeface="微软雅黑" panose="020B0503020204020204" pitchFamily="34" charset="-122"/>
              </a:rPr>
              <a:t>其他产品选型</a:t>
            </a:r>
            <a:r>
              <a:rPr lang="en-US" sz="3200" b="1" strike="sngStrike" dirty="0">
                <a:latin typeface="微软雅黑" panose="020B0503020204020204" pitchFamily="34" charset="-122"/>
                <a:ea typeface="微软雅黑" panose="020B0503020204020204" pitchFamily="34" charset="-122"/>
              </a:rPr>
              <a:t>Azure </a:t>
            </a:r>
            <a:r>
              <a:rPr lang="en-US" altLang="zh-CN" sz="3200" b="1" strike="sngStrike" dirty="0">
                <a:latin typeface="微软雅黑" panose="020B0503020204020204" pitchFamily="34" charset="-122"/>
                <a:ea typeface="微软雅黑" panose="020B0503020204020204" pitchFamily="34" charset="-122"/>
              </a:rPr>
              <a:t>S</a:t>
            </a:r>
            <a:r>
              <a:rPr lang="en-US" sz="3200" b="1" strike="sngStrike" dirty="0">
                <a:latin typeface="微软雅黑" panose="020B0503020204020204" pitchFamily="34" charset="-122"/>
                <a:ea typeface="微软雅黑" panose="020B0503020204020204" pitchFamily="34" charset="-122"/>
              </a:rPr>
              <a:t>aaS: PostgreSQL </a:t>
            </a:r>
            <a:r>
              <a:rPr lang="zh-CN" altLang="en-US" sz="3200" b="1" strike="sngStrike" dirty="0">
                <a:latin typeface="微软雅黑" panose="020B0503020204020204" pitchFamily="34" charset="-122"/>
                <a:ea typeface="微软雅黑" panose="020B0503020204020204" pitchFamily="34" charset="-122"/>
              </a:rPr>
              <a:t>放弃</a:t>
            </a:r>
            <a:endParaRPr lang="en-US" sz="3200" b="1" strike="sngStrike"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C989DCB4-F7E1-2184-FA3A-B1A8BBA1DED3}"/>
              </a:ext>
            </a:extLst>
          </p:cNvPr>
          <p:cNvSpPr>
            <a:spLocks noGrp="1"/>
          </p:cNvSpPr>
          <p:nvPr>
            <p:ph idx="1"/>
          </p:nvPr>
        </p:nvSpPr>
        <p:spPr/>
        <p:txBody>
          <a:bodyPr/>
          <a:lstStyle/>
          <a:p>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Extensions - Azure Database for PostgreSQL - Flexible Server | Microsoft Learn --- </a:t>
            </a:r>
            <a:r>
              <a:rPr lang="zh-CN" alt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扩展 </a:t>
            </a:r>
            <a:r>
              <a:rPr lang="en-US" altLang="zh-CN"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a:t>
            </a:r>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Azure Database for PostgreSQL - </a:t>
            </a:r>
            <a:r>
              <a:rPr lang="zh-CN" alt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灵活的服务器 </a:t>
            </a:r>
            <a:r>
              <a:rPr lang="en-US" altLang="zh-CN"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zh-CN" alt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微软学习</a:t>
            </a:r>
            <a:endParaRPr lang="en-US" altLang="zh-CN" dirty="0">
              <a:solidFill>
                <a:srgbClr val="0070C0"/>
              </a:solidFill>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pic>
        <p:nvPicPr>
          <p:cNvPr id="5" name="Picture 4">
            <a:extLst>
              <a:ext uri="{FF2B5EF4-FFF2-40B4-BE49-F238E27FC236}">
                <a16:creationId xmlns:a16="http://schemas.microsoft.com/office/drawing/2014/main" id="{973FA79D-EA61-E87F-903C-DA939F7FEE76}"/>
              </a:ext>
            </a:extLst>
          </p:cNvPr>
          <p:cNvPicPr>
            <a:picLocks noChangeAspect="1"/>
          </p:cNvPicPr>
          <p:nvPr/>
        </p:nvPicPr>
        <p:blipFill>
          <a:blip r:embed="rId3"/>
          <a:stretch>
            <a:fillRect/>
          </a:stretch>
        </p:blipFill>
        <p:spPr>
          <a:xfrm>
            <a:off x="1274618" y="3245683"/>
            <a:ext cx="10604665" cy="3247192"/>
          </a:xfrm>
          <a:prstGeom prst="rect">
            <a:avLst/>
          </a:prstGeom>
        </p:spPr>
      </p:pic>
    </p:spTree>
    <p:extLst>
      <p:ext uri="{BB962C8B-B14F-4D97-AF65-F5344CB8AC3E}">
        <p14:creationId xmlns:p14="http://schemas.microsoft.com/office/powerpoint/2010/main" val="282147000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07A6E1-F35B-CE37-3EDC-703E33343EFB}"/>
              </a:ext>
            </a:extLst>
          </p:cNvPr>
          <p:cNvSpPr>
            <a:spLocks noGrp="1"/>
          </p:cNvSpPr>
          <p:nvPr>
            <p:ph type="title"/>
          </p:nvPr>
        </p:nvSpPr>
        <p:spPr>
          <a:xfrm>
            <a:off x="838200" y="46038"/>
            <a:ext cx="10515600" cy="980330"/>
          </a:xfrm>
        </p:spPr>
        <p:txBody>
          <a:bodyPr/>
          <a:lstStyle/>
          <a:p>
            <a:r>
              <a:rPr lang="zh-CN" altLang="en-US" b="1" dirty="0">
                <a:latin typeface="微软雅黑" panose="020B0503020204020204" pitchFamily="34" charset="-122"/>
                <a:ea typeface="微软雅黑" panose="020B0503020204020204" pitchFamily="34" charset="-122"/>
              </a:rPr>
              <a:t>实操提示</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FEA8F3DD-8795-6B5F-C433-B637C18030B3}"/>
              </a:ext>
            </a:extLst>
          </p:cNvPr>
          <p:cNvSpPr>
            <a:spLocks noGrp="1"/>
          </p:cNvSpPr>
          <p:nvPr>
            <p:ph idx="1"/>
          </p:nvPr>
        </p:nvSpPr>
        <p:spPr>
          <a:xfrm>
            <a:off x="736808" y="704773"/>
            <a:ext cx="10515600" cy="6018244"/>
          </a:xfrm>
        </p:spPr>
        <p:txBody>
          <a:bodyPr>
            <a:normAutofit fontScale="40000" lnSpcReduction="20000"/>
          </a:bodyPr>
          <a:lstStyle/>
          <a:p>
            <a:r>
              <a:rPr lang="en-US" altLang="zh-CN" sz="3500" dirty="0">
                <a:latin typeface="微软雅黑" panose="020B0503020204020204" pitchFamily="34" charset="-122"/>
                <a:ea typeface="微软雅黑" panose="020B0503020204020204" pitchFamily="34" charset="-122"/>
              </a:rPr>
              <a:t>Linux</a:t>
            </a:r>
          </a:p>
          <a:p>
            <a:pPr lvl="1"/>
            <a:r>
              <a:rPr lang="en-US" altLang="zh-CN" sz="2800" dirty="0" err="1">
                <a:latin typeface="微软雅黑" panose="020B0503020204020204" pitchFamily="34" charset="-122"/>
                <a:ea typeface="微软雅黑" panose="020B0503020204020204" pitchFamily="34" charset="-122"/>
              </a:rPr>
              <a:t>Chmod</a:t>
            </a:r>
            <a:r>
              <a:rPr lang="en-US" altLang="zh-CN" sz="2800" dirty="0">
                <a:latin typeface="微软雅黑" panose="020B0503020204020204" pitchFamily="34" charset="-122"/>
                <a:ea typeface="微软雅黑" panose="020B0503020204020204" pitchFamily="34" charset="-122"/>
              </a:rPr>
              <a:t> 777 </a:t>
            </a:r>
            <a:r>
              <a:rPr lang="zh-CN" altLang="en-US" sz="2800" dirty="0">
                <a:latin typeface="微软雅黑" panose="020B0503020204020204" pitchFamily="34" charset="-122"/>
                <a:ea typeface="微软雅黑" panose="020B0503020204020204" pitchFamily="34" charset="-122"/>
              </a:rPr>
              <a:t>经常用</a:t>
            </a:r>
            <a:r>
              <a:rPr lang="en-US" altLang="zh-CN" sz="2800" dirty="0">
                <a:latin typeface="微软雅黑" panose="020B0503020204020204" pitchFamily="34" charset="-122"/>
                <a:ea typeface="微软雅黑" panose="020B0503020204020204" pitchFamily="34" charset="-122"/>
              </a:rPr>
              <a:t>, </a:t>
            </a:r>
            <a:r>
              <a:rPr lang="zh-CN" altLang="en-US" sz="2800" dirty="0">
                <a:latin typeface="微软雅黑" panose="020B0503020204020204" pitchFamily="34" charset="-122"/>
                <a:ea typeface="微软雅黑" panose="020B0503020204020204" pitchFamily="34" charset="-122"/>
              </a:rPr>
              <a:t>但权限较大</a:t>
            </a:r>
            <a:endParaRPr lang="en-US" altLang="zh-CN" sz="2800" dirty="0">
              <a:latin typeface="微软雅黑" panose="020B0503020204020204" pitchFamily="34" charset="-122"/>
              <a:ea typeface="微软雅黑" panose="020B0503020204020204" pitchFamily="34" charset="-122"/>
            </a:endParaRPr>
          </a:p>
          <a:p>
            <a:pPr lvl="1"/>
            <a:r>
              <a:rPr lang="en-US" altLang="zh-CN" sz="2800" dirty="0">
                <a:latin typeface="微软雅黑" panose="020B0503020204020204" pitchFamily="34" charset="-122"/>
                <a:ea typeface="微软雅黑" panose="020B0503020204020204" pitchFamily="34" charset="-122"/>
              </a:rPr>
              <a:t>Linux </a:t>
            </a:r>
            <a:r>
              <a:rPr lang="zh-CN" altLang="en-US" sz="2800" dirty="0">
                <a:latin typeface="微软雅黑" panose="020B0503020204020204" pitchFamily="34" charset="-122"/>
                <a:ea typeface="微软雅黑" panose="020B0503020204020204" pitchFamily="34" charset="-122"/>
              </a:rPr>
              <a:t>命令有些报错很不友好</a:t>
            </a:r>
            <a:endParaRPr lang="en-US" altLang="zh-CN" sz="2800" dirty="0">
              <a:latin typeface="微软雅黑" panose="020B0503020204020204" pitchFamily="34" charset="-122"/>
              <a:ea typeface="微软雅黑" panose="020B0503020204020204" pitchFamily="34" charset="-122"/>
            </a:endParaRPr>
          </a:p>
          <a:p>
            <a:r>
              <a:rPr lang="en-US" altLang="zh-CN" sz="3500" dirty="0">
                <a:latin typeface="微软雅黑" panose="020B0503020204020204" pitchFamily="34" charset="-122"/>
                <a:ea typeface="微软雅黑" panose="020B0503020204020204" pitchFamily="34" charset="-122"/>
              </a:rPr>
              <a:t>Docker Run </a:t>
            </a:r>
            <a:r>
              <a:rPr lang="zh-CN" altLang="en-US" sz="3500" dirty="0">
                <a:latin typeface="微软雅黑" panose="020B0503020204020204" pitchFamily="34" charset="-122"/>
                <a:ea typeface="微软雅黑" panose="020B0503020204020204" pitchFamily="34" charset="-122"/>
              </a:rPr>
              <a:t>通用参数</a:t>
            </a:r>
            <a:endParaRPr lang="en-US" altLang="zh-CN" sz="3500" dirty="0">
              <a:latin typeface="微软雅黑" panose="020B0503020204020204" pitchFamily="34" charset="-122"/>
              <a:ea typeface="微软雅黑" panose="020B0503020204020204" pitchFamily="34" charset="-122"/>
            </a:endParaRPr>
          </a:p>
          <a:p>
            <a:pPr lvl="1"/>
            <a:r>
              <a:rPr lang="en-US" altLang="zh-CN" sz="2800" dirty="0">
                <a:latin typeface="微软雅黑" panose="020B0503020204020204" pitchFamily="34" charset="-122"/>
                <a:ea typeface="微软雅黑" panose="020B0503020204020204" pitchFamily="34" charset="-122"/>
              </a:rPr>
              <a:t>- - name: </a:t>
            </a:r>
            <a:r>
              <a:rPr lang="zh-CN" altLang="en-US" sz="2800" dirty="0">
                <a:latin typeface="微软雅黑" panose="020B0503020204020204" pitchFamily="34" charset="-122"/>
                <a:ea typeface="微软雅黑" panose="020B0503020204020204" pitchFamily="34" charset="-122"/>
              </a:rPr>
              <a:t>为</a:t>
            </a:r>
            <a:r>
              <a:rPr lang="en-US" altLang="zh-CN" sz="2800" dirty="0">
                <a:latin typeface="微软雅黑" panose="020B0503020204020204" pitchFamily="34" charset="-122"/>
                <a:ea typeface="微软雅黑" panose="020B0503020204020204" pitchFamily="34" charset="-122"/>
              </a:rPr>
              <a:t>container </a:t>
            </a:r>
            <a:r>
              <a:rPr lang="zh-CN" altLang="en-US" sz="2800" dirty="0">
                <a:latin typeface="微软雅黑" panose="020B0503020204020204" pitchFamily="34" charset="-122"/>
                <a:ea typeface="微软雅黑" panose="020B0503020204020204" pitchFamily="34" charset="-122"/>
              </a:rPr>
              <a:t>起个友好的名字</a:t>
            </a:r>
            <a:endParaRPr lang="en-US" altLang="zh-CN" sz="2800" dirty="0">
              <a:latin typeface="微软雅黑" panose="020B0503020204020204" pitchFamily="34" charset="-122"/>
              <a:ea typeface="微软雅黑" panose="020B0503020204020204" pitchFamily="34" charset="-122"/>
            </a:endParaRPr>
          </a:p>
          <a:p>
            <a:pPr lvl="1"/>
            <a:r>
              <a:rPr lang="en-US" altLang="zh-CN" sz="2800" dirty="0">
                <a:latin typeface="微软雅黑" panose="020B0503020204020204" pitchFamily="34" charset="-122"/>
                <a:ea typeface="微软雅黑" panose="020B0503020204020204" pitchFamily="34" charset="-122"/>
              </a:rPr>
              <a:t>-v: </a:t>
            </a:r>
            <a:r>
              <a:rPr lang="zh-CN" altLang="en-US" sz="2800" dirty="0">
                <a:latin typeface="微软雅黑" panose="020B0503020204020204" pitchFamily="34" charset="-122"/>
                <a:ea typeface="微软雅黑" panose="020B0503020204020204" pitchFamily="34" charset="-122"/>
              </a:rPr>
              <a:t>映射一个宿主机目录到</a:t>
            </a:r>
            <a:r>
              <a:rPr lang="en-US" altLang="zh-CN" sz="2800" dirty="0">
                <a:latin typeface="微软雅黑" panose="020B0503020204020204" pitchFamily="34" charset="-122"/>
                <a:ea typeface="微软雅黑" panose="020B0503020204020204" pitchFamily="34" charset="-122"/>
              </a:rPr>
              <a:t>docker container </a:t>
            </a:r>
            <a:r>
              <a:rPr lang="zh-CN" altLang="en-US" sz="2800" dirty="0">
                <a:latin typeface="微软雅黑" panose="020B0503020204020204" pitchFamily="34" charset="-122"/>
                <a:ea typeface="微软雅黑" panose="020B0503020204020204" pitchFamily="34" charset="-122"/>
              </a:rPr>
              <a:t>备用导数据、数据库的存储目录最好放到宿主机目录</a:t>
            </a:r>
            <a:endParaRPr lang="en-US" altLang="zh-CN" sz="2800" dirty="0">
              <a:latin typeface="微软雅黑" panose="020B0503020204020204" pitchFamily="34" charset="-122"/>
              <a:ea typeface="微软雅黑" panose="020B0503020204020204" pitchFamily="34" charset="-122"/>
            </a:endParaRPr>
          </a:p>
          <a:p>
            <a:pPr lvl="1"/>
            <a:r>
              <a:rPr lang="en-US" altLang="zh-CN" sz="2800" dirty="0">
                <a:latin typeface="微软雅黑" panose="020B0503020204020204" pitchFamily="34" charset="-122"/>
                <a:ea typeface="微软雅黑" panose="020B0503020204020204" pitchFamily="34" charset="-122"/>
              </a:rPr>
              <a:t>-d: </a:t>
            </a:r>
            <a:r>
              <a:rPr lang="zh-CN" altLang="en-US" sz="2800" dirty="0">
                <a:latin typeface="微软雅黑" panose="020B0503020204020204" pitchFamily="34" charset="-122"/>
                <a:ea typeface="微软雅黑" panose="020B0503020204020204" pitchFamily="34" charset="-122"/>
              </a:rPr>
              <a:t>后台运行</a:t>
            </a:r>
            <a:endParaRPr lang="en-US" altLang="zh-CN" sz="2800" dirty="0">
              <a:latin typeface="微软雅黑" panose="020B0503020204020204" pitchFamily="34" charset="-122"/>
              <a:ea typeface="微软雅黑" panose="020B0503020204020204" pitchFamily="34" charset="-122"/>
            </a:endParaRPr>
          </a:p>
          <a:p>
            <a:pPr lvl="1"/>
            <a:r>
              <a:rPr lang="en-US" altLang="zh-CN" sz="2800" dirty="0">
                <a:latin typeface="微软雅黑" panose="020B0503020204020204" pitchFamily="34" charset="-122"/>
                <a:ea typeface="微软雅黑" panose="020B0503020204020204" pitchFamily="34" charset="-122"/>
              </a:rPr>
              <a:t>-p:</a:t>
            </a:r>
            <a:r>
              <a:rPr lang="zh-CN" altLang="en-US" sz="2800" dirty="0">
                <a:latin typeface="微软雅黑" panose="020B0503020204020204" pitchFamily="34" charset="-122"/>
                <a:ea typeface="微软雅黑" panose="020B0503020204020204" pitchFamily="34" charset="-122"/>
              </a:rPr>
              <a:t> 端口映射到宿主机</a:t>
            </a:r>
            <a:endParaRPr lang="en-US" altLang="zh-CN" sz="2800" dirty="0">
              <a:latin typeface="微软雅黑" panose="020B0503020204020204" pitchFamily="34" charset="-122"/>
              <a:ea typeface="微软雅黑" panose="020B0503020204020204" pitchFamily="34" charset="-122"/>
            </a:endParaRPr>
          </a:p>
          <a:p>
            <a:pPr marL="228600" lvl="1">
              <a:spcBef>
                <a:spcPts val="1000"/>
              </a:spcBef>
            </a:pPr>
            <a:r>
              <a:rPr lang="en-US" altLang="zh-CN" sz="3500" dirty="0" err="1">
                <a:latin typeface="微软雅黑" panose="020B0503020204020204" pitchFamily="34" charset="-122"/>
                <a:ea typeface="微软雅黑" panose="020B0503020204020204" pitchFamily="34" charset="-122"/>
              </a:rPr>
              <a:t>VSCode</a:t>
            </a:r>
            <a:r>
              <a:rPr lang="en-US" altLang="zh-CN" sz="3500" dirty="0">
                <a:latin typeface="微软雅黑" panose="020B0503020204020204" pitchFamily="34" charset="-122"/>
                <a:ea typeface="微软雅黑" panose="020B0503020204020204" pitchFamily="34" charset="-122"/>
              </a:rPr>
              <a:t> + Remote SSH</a:t>
            </a:r>
          </a:p>
          <a:p>
            <a:pPr lvl="1"/>
            <a:r>
              <a:rPr lang="en-US" altLang="zh-CN" sz="3500" dirty="0" err="1">
                <a:latin typeface="微软雅黑" panose="020B0503020204020204" pitchFamily="34" charset="-122"/>
                <a:ea typeface="微软雅黑" panose="020B0503020204020204" pitchFamily="34" charset="-122"/>
              </a:rPr>
              <a:t>Jupyter</a:t>
            </a:r>
            <a:r>
              <a:rPr lang="en-US" altLang="zh-CN" sz="3500" dirty="0">
                <a:latin typeface="微软雅黑" panose="020B0503020204020204" pitchFamily="34" charset="-122"/>
                <a:ea typeface="微软雅黑" panose="020B0503020204020204" pitchFamily="34" charset="-122"/>
              </a:rPr>
              <a:t> </a:t>
            </a:r>
            <a:r>
              <a:rPr lang="en-US" altLang="zh-CN" sz="3500" dirty="0" err="1">
                <a:latin typeface="微软雅黑" panose="020B0503020204020204" pitchFamily="34" charset="-122"/>
                <a:ea typeface="微软雅黑" panose="020B0503020204020204" pitchFamily="34" charset="-122"/>
              </a:rPr>
              <a:t>NoteBooks</a:t>
            </a:r>
            <a:r>
              <a:rPr lang="en-US" altLang="zh-CN" sz="3500" dirty="0">
                <a:latin typeface="微软雅黑" panose="020B0503020204020204" pitchFamily="34" charset="-122"/>
                <a:ea typeface="微软雅黑" panose="020B0503020204020204" pitchFamily="34" charset="-122"/>
              </a:rPr>
              <a:t> for Python </a:t>
            </a:r>
            <a:r>
              <a:rPr lang="zh-CN" altLang="en-US" sz="3500" dirty="0">
                <a:latin typeface="微软雅黑" panose="020B0503020204020204" pitchFamily="34" charset="-122"/>
                <a:ea typeface="微软雅黑" panose="020B0503020204020204" pitchFamily="34" charset="-122"/>
              </a:rPr>
              <a:t>插件</a:t>
            </a:r>
            <a:endParaRPr lang="en-US" altLang="zh-CN" sz="3500" dirty="0">
              <a:latin typeface="微软雅黑" panose="020B0503020204020204" pitchFamily="34" charset="-122"/>
              <a:ea typeface="微软雅黑" panose="020B0503020204020204" pitchFamily="34" charset="-122"/>
            </a:endParaRPr>
          </a:p>
          <a:p>
            <a:pPr lvl="2"/>
            <a:r>
              <a:rPr lang="zh-CN" altLang="en-US" sz="2400" dirty="0">
                <a:latin typeface="微软雅黑" panose="020B0503020204020204" pitchFamily="34" charset="-122"/>
                <a:ea typeface="微软雅黑" panose="020B0503020204020204" pitchFamily="34" charset="-122"/>
              </a:rPr>
              <a:t>评测数据导入</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研发过程</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执行过程</a:t>
            </a:r>
            <a:endParaRPr lang="en-US" altLang="zh-CN" sz="2400" dirty="0">
              <a:latin typeface="微软雅黑" panose="020B0503020204020204" pitchFamily="34" charset="-122"/>
              <a:ea typeface="微软雅黑" panose="020B0503020204020204" pitchFamily="34" charset="-122"/>
            </a:endParaRPr>
          </a:p>
          <a:p>
            <a:pPr lvl="2"/>
            <a:r>
              <a:rPr lang="en-US" sz="2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Openai</a:t>
            </a:r>
            <a:r>
              <a:rPr lang="en-US" sz="2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-cookbook-python/examples/</a:t>
            </a:r>
            <a:r>
              <a:rPr lang="en-US" sz="2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vector_databases</a:t>
            </a:r>
            <a:r>
              <a:rPr lang="en-US" sz="2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en-US" sz="2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redis</a:t>
            </a:r>
            <a:r>
              <a:rPr lang="en-US" sz="2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at dev · </a:t>
            </a:r>
            <a:r>
              <a:rPr lang="en-US" sz="2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AwesomeYuer</a:t>
            </a:r>
            <a:r>
              <a:rPr lang="en-US" sz="2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en-US" sz="2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openai</a:t>
            </a:r>
            <a:r>
              <a:rPr lang="en-US" sz="2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-cookbook-python · GitHub</a:t>
            </a:r>
            <a:endParaRPr lang="en-US" altLang="zh-CN" sz="3500" dirty="0">
              <a:solidFill>
                <a:srgbClr val="0070C0"/>
              </a:solidFill>
              <a:latin typeface="微软雅黑" panose="020B0503020204020204" pitchFamily="34" charset="-122"/>
              <a:ea typeface="微软雅黑" panose="020B0503020204020204" pitchFamily="34" charset="-122"/>
            </a:endParaRPr>
          </a:p>
          <a:p>
            <a:pPr lvl="1"/>
            <a:r>
              <a:rPr lang="en-US" altLang="zh-CN" sz="3500" dirty="0">
                <a:latin typeface="微软雅黑" panose="020B0503020204020204" pitchFamily="34" charset="-122"/>
                <a:ea typeface="微软雅黑" panose="020B0503020204020204" pitchFamily="34" charset="-122"/>
              </a:rPr>
              <a:t>Polyglot </a:t>
            </a:r>
            <a:r>
              <a:rPr lang="en-US" altLang="zh-CN" sz="3500" dirty="0" err="1">
                <a:latin typeface="微软雅黑" panose="020B0503020204020204" pitchFamily="34" charset="-122"/>
                <a:ea typeface="微软雅黑" panose="020B0503020204020204" pitchFamily="34" charset="-122"/>
              </a:rPr>
              <a:t>NoteBooks</a:t>
            </a:r>
            <a:r>
              <a:rPr lang="en-US" altLang="zh-CN" sz="3500" dirty="0">
                <a:latin typeface="微软雅黑" panose="020B0503020204020204" pitchFamily="34" charset="-122"/>
                <a:ea typeface="微软雅黑" panose="020B0503020204020204" pitchFamily="34" charset="-122"/>
              </a:rPr>
              <a:t> for C# </a:t>
            </a:r>
            <a:r>
              <a:rPr lang="zh-CN" altLang="en-US" sz="3500" dirty="0">
                <a:latin typeface="微软雅黑" panose="020B0503020204020204" pitchFamily="34" charset="-122"/>
                <a:ea typeface="微软雅黑" panose="020B0503020204020204" pitchFamily="34" charset="-122"/>
              </a:rPr>
              <a:t>插件 </a:t>
            </a:r>
            <a:r>
              <a:rPr lang="en-US" altLang="zh-CN" sz="3500" dirty="0">
                <a:latin typeface="微软雅黑" panose="020B0503020204020204" pitchFamily="34" charset="-122"/>
                <a:ea typeface="微软雅黑" panose="020B0503020204020204" pitchFamily="34" charset="-122"/>
              </a:rPr>
              <a:t>(.NET interactive)</a:t>
            </a:r>
            <a:endParaRPr lang="en-US" altLang="zh-CN" sz="2800" dirty="0">
              <a:latin typeface="微软雅黑" panose="020B0503020204020204" pitchFamily="34" charset="-122"/>
              <a:ea typeface="微软雅黑" panose="020B0503020204020204" pitchFamily="34" charset="-122"/>
            </a:endParaRPr>
          </a:p>
          <a:p>
            <a:pPr lvl="2"/>
            <a:r>
              <a:rPr lang="en-US" altLang="zh-CN" sz="2400" dirty="0">
                <a:latin typeface="微软雅黑" panose="020B0503020204020204" pitchFamily="34" charset="-122"/>
                <a:ea typeface="微软雅黑" panose="020B0503020204020204" pitchFamily="34" charset="-122"/>
              </a:rPr>
              <a:t>Semantic-Kernel Samples </a:t>
            </a:r>
            <a:r>
              <a:rPr lang="zh-CN" altLang="en-US" sz="2400" dirty="0">
                <a:latin typeface="微软雅黑" panose="020B0503020204020204" pitchFamily="34" charset="-122"/>
                <a:ea typeface="微软雅黑" panose="020B0503020204020204" pitchFamily="34" charset="-122"/>
              </a:rPr>
              <a:t>运行</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改参数</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、学习过程</a:t>
            </a:r>
            <a:endParaRPr lang="en-US" altLang="zh-CN" sz="2400" dirty="0">
              <a:latin typeface="微软雅黑" panose="020B0503020204020204" pitchFamily="34" charset="-122"/>
              <a:ea typeface="微软雅黑" panose="020B0503020204020204" pitchFamily="34" charset="-122"/>
            </a:endParaRPr>
          </a:p>
          <a:p>
            <a:pPr lvl="2"/>
            <a:r>
              <a:rPr lang="en-US" sz="2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AwesomeYuer</a:t>
            </a:r>
            <a:r>
              <a:rPr lang="en-US" sz="2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/semantic-kernel-self-learning-notebooks (github.com)</a:t>
            </a:r>
            <a:endParaRPr lang="en-US" sz="2400" dirty="0">
              <a:solidFill>
                <a:srgbClr val="0070C0"/>
              </a:solidFill>
              <a:latin typeface="微软雅黑" panose="020B0503020204020204" pitchFamily="34" charset="-122"/>
              <a:ea typeface="微软雅黑" panose="020B0503020204020204" pitchFamily="34" charset="-122"/>
            </a:endParaRPr>
          </a:p>
          <a:p>
            <a:r>
              <a:rPr lang="en-US" altLang="zh-CN" sz="3500" dirty="0" err="1">
                <a:latin typeface="微软雅黑" panose="020B0503020204020204" pitchFamily="34" charset="-122"/>
                <a:ea typeface="微软雅黑" panose="020B0503020204020204" pitchFamily="34" charset="-122"/>
              </a:rPr>
              <a:t>VSCode</a:t>
            </a:r>
            <a:r>
              <a:rPr lang="en-US" altLang="zh-CN" sz="3500" dirty="0">
                <a:latin typeface="微软雅黑" panose="020B0503020204020204" pitchFamily="34" charset="-122"/>
                <a:ea typeface="微软雅黑" panose="020B0503020204020204" pitchFamily="34" charset="-122"/>
              </a:rPr>
              <a:t> + Rest-Client </a:t>
            </a:r>
            <a:r>
              <a:rPr lang="zh-CN" altLang="en-US" sz="3500" dirty="0">
                <a:latin typeface="微软雅黑" panose="020B0503020204020204" pitchFamily="34" charset="-122"/>
                <a:ea typeface="微软雅黑" panose="020B0503020204020204" pitchFamily="34" charset="-122"/>
              </a:rPr>
              <a:t>插件</a:t>
            </a:r>
            <a:endParaRPr lang="en-US" altLang="zh-CN" sz="3500" dirty="0">
              <a:latin typeface="微软雅黑" panose="020B0503020204020204" pitchFamily="34" charset="-122"/>
              <a:ea typeface="微软雅黑" panose="020B0503020204020204" pitchFamily="34" charset="-122"/>
            </a:endParaRPr>
          </a:p>
          <a:p>
            <a:pPr lvl="1"/>
            <a:r>
              <a:rPr lang="zh-CN" altLang="en-US" sz="2800" dirty="0">
                <a:latin typeface="微软雅黑" panose="020B0503020204020204" pitchFamily="34" charset="-122"/>
                <a:ea typeface="微软雅黑" panose="020B0503020204020204" pitchFamily="34" charset="-122"/>
              </a:rPr>
              <a:t>利于 </a:t>
            </a:r>
            <a:r>
              <a:rPr lang="en-US" altLang="zh-CN" sz="2800" dirty="0">
                <a:latin typeface="微软雅黑" panose="020B0503020204020204" pitchFamily="34" charset="-122"/>
                <a:ea typeface="微软雅黑" panose="020B0503020204020204" pitchFamily="34" charset="-122"/>
              </a:rPr>
              <a:t>Git </a:t>
            </a:r>
            <a:r>
              <a:rPr lang="zh-CN" altLang="en-US" sz="2800" dirty="0">
                <a:latin typeface="微软雅黑" panose="020B0503020204020204" pitchFamily="34" charset="-122"/>
                <a:ea typeface="微软雅黑" panose="020B0503020204020204" pitchFamily="34" charset="-122"/>
              </a:rPr>
              <a:t>版本化保存 </a:t>
            </a:r>
            <a:r>
              <a:rPr lang="en-US" altLang="zh-CN" sz="2800" dirty="0">
                <a:latin typeface="微软雅黑" panose="020B0503020204020204" pitchFamily="34" charset="-122"/>
                <a:ea typeface="微软雅黑" panose="020B0503020204020204" pitchFamily="34" charset="-122"/>
              </a:rPr>
              <a:t>.Http</a:t>
            </a:r>
            <a:r>
              <a:rPr lang="zh-CN" altLang="en-US" sz="2800" dirty="0">
                <a:latin typeface="微软雅黑" panose="020B0503020204020204" pitchFamily="34" charset="-122"/>
                <a:ea typeface="微软雅黑" panose="020B0503020204020204" pitchFamily="34" charset="-122"/>
              </a:rPr>
              <a:t> 文件，不用写程序，验证 </a:t>
            </a:r>
            <a:r>
              <a:rPr lang="en-US" altLang="zh-CN" sz="2800" dirty="0" err="1">
                <a:latin typeface="微软雅黑" panose="020B0503020204020204" pitchFamily="34" charset="-122"/>
                <a:ea typeface="微软雅黑" panose="020B0503020204020204" pitchFamily="34" charset="-122"/>
              </a:rPr>
              <a:t>WebApi</a:t>
            </a:r>
            <a:r>
              <a:rPr lang="en-US" altLang="zh-CN" sz="2800" dirty="0">
                <a:latin typeface="微软雅黑" panose="020B0503020204020204" pitchFamily="34" charset="-122"/>
                <a:ea typeface="微软雅黑" panose="020B0503020204020204" pitchFamily="34" charset="-122"/>
              </a:rPr>
              <a:t> </a:t>
            </a:r>
            <a:r>
              <a:rPr lang="zh-CN" altLang="en-US" sz="2800" dirty="0">
                <a:latin typeface="微软雅黑" panose="020B0503020204020204" pitchFamily="34" charset="-122"/>
                <a:ea typeface="微软雅黑" panose="020B0503020204020204" pitchFamily="34" charset="-122"/>
              </a:rPr>
              <a:t>接口，</a:t>
            </a:r>
            <a:r>
              <a:rPr lang="en-US" altLang="zh-CN" sz="2800" dirty="0">
                <a:latin typeface="微软雅黑" panose="020B0503020204020204" pitchFamily="34" charset="-122"/>
                <a:ea typeface="微软雅黑" panose="020B0503020204020204" pitchFamily="34" charset="-122"/>
              </a:rPr>
              <a:t>postman </a:t>
            </a:r>
            <a:r>
              <a:rPr lang="zh-CN" altLang="en-US" sz="2800" dirty="0">
                <a:latin typeface="微软雅黑" panose="020B0503020204020204" pitchFamily="34" charset="-122"/>
                <a:ea typeface="微软雅黑" panose="020B0503020204020204" pitchFamily="34" charset="-122"/>
              </a:rPr>
              <a:t>无法简单漫游保存参数配置，注意保护 </a:t>
            </a:r>
            <a:r>
              <a:rPr lang="en-US" altLang="zh-CN" sz="2800" dirty="0">
                <a:latin typeface="微软雅黑" panose="020B0503020204020204" pitchFamily="34" charset="-122"/>
                <a:ea typeface="微软雅黑" panose="020B0503020204020204" pitchFamily="34" charset="-122"/>
              </a:rPr>
              <a:t>token/key </a:t>
            </a:r>
            <a:r>
              <a:rPr lang="zh-CN" altLang="en-US" sz="2800" dirty="0">
                <a:latin typeface="微软雅黑" panose="020B0503020204020204" pitchFamily="34" charset="-122"/>
                <a:ea typeface="微软雅黑" panose="020B0503020204020204" pitchFamily="34" charset="-122"/>
              </a:rPr>
              <a:t>不要 </a:t>
            </a:r>
            <a:r>
              <a:rPr lang="en-US" altLang="zh-CN" sz="2800" dirty="0">
                <a:latin typeface="微软雅黑" panose="020B0503020204020204" pitchFamily="34" charset="-122"/>
                <a:ea typeface="微软雅黑" panose="020B0503020204020204" pitchFamily="34" charset="-122"/>
              </a:rPr>
              <a:t>push</a:t>
            </a:r>
          </a:p>
          <a:p>
            <a:pPr lvl="1"/>
            <a:r>
              <a:rPr lang="zh-CN" altLang="en-US" sz="2800" dirty="0">
                <a:latin typeface="微软雅黑" panose="020B0503020204020204" pitchFamily="34" charset="-122"/>
                <a:ea typeface="微软雅黑" panose="020B0503020204020204" pitchFamily="34" charset="-122"/>
              </a:rPr>
              <a:t>用于创建 </a:t>
            </a:r>
            <a:r>
              <a:rPr lang="en-US" altLang="zh-CN" sz="2800" dirty="0" err="1">
                <a:latin typeface="微软雅黑" panose="020B0503020204020204" pitchFamily="34" charset="-122"/>
                <a:ea typeface="微软雅黑" panose="020B0503020204020204" pitchFamily="34" charset="-122"/>
              </a:rPr>
              <a:t>Qdrant</a:t>
            </a:r>
            <a:r>
              <a:rPr lang="en-US" altLang="zh-CN" sz="2800" dirty="0">
                <a:latin typeface="微软雅黑" panose="020B0503020204020204" pitchFamily="34" charset="-122"/>
                <a:ea typeface="微软雅黑" panose="020B0503020204020204" pitchFamily="34" charset="-122"/>
              </a:rPr>
              <a:t> </a:t>
            </a:r>
            <a:r>
              <a:rPr lang="zh-CN" altLang="en-US" sz="2800" dirty="0">
                <a:latin typeface="微软雅黑" panose="020B0503020204020204" pitchFamily="34" charset="-122"/>
                <a:ea typeface="微软雅黑" panose="020B0503020204020204" pitchFamily="34" charset="-122"/>
              </a:rPr>
              <a:t>数据集，</a:t>
            </a:r>
            <a:r>
              <a:rPr lang="en-US" altLang="zh-CN" sz="2800" dirty="0">
                <a:latin typeface="微软雅黑" panose="020B0503020204020204" pitchFamily="34" charset="-122"/>
                <a:ea typeface="微软雅黑" panose="020B0503020204020204" pitchFamily="34" charset="-122"/>
              </a:rPr>
              <a:t>OpenAI </a:t>
            </a:r>
            <a:r>
              <a:rPr lang="zh-CN" altLang="en-US" sz="2800" dirty="0">
                <a:latin typeface="微软雅黑" panose="020B0503020204020204" pitchFamily="34" charset="-122"/>
                <a:ea typeface="微软雅黑" panose="020B0503020204020204" pitchFamily="34" charset="-122"/>
              </a:rPr>
              <a:t>接口验证</a:t>
            </a:r>
            <a:endParaRPr lang="en-US" sz="2800" dirty="0">
              <a:latin typeface="微软雅黑" panose="020B0503020204020204" pitchFamily="34" charset="-122"/>
              <a:ea typeface="微软雅黑" panose="020B0503020204020204" pitchFamily="34" charset="-122"/>
            </a:endParaRPr>
          </a:p>
          <a:p>
            <a:r>
              <a:rPr lang="en-US" altLang="zh-CN" sz="3500" dirty="0">
                <a:latin typeface="微软雅黑" panose="020B0503020204020204" pitchFamily="34" charset="-122"/>
                <a:ea typeface="微软雅黑" panose="020B0503020204020204" pitchFamily="34" charset="-122"/>
              </a:rPr>
              <a:t>Fiddler</a:t>
            </a:r>
          </a:p>
          <a:p>
            <a:pPr lvl="1"/>
            <a:r>
              <a:rPr lang="zh-CN" altLang="en-US" sz="2800" dirty="0">
                <a:latin typeface="微软雅黑" panose="020B0503020204020204" pitchFamily="34" charset="-122"/>
                <a:ea typeface="微软雅黑" panose="020B0503020204020204" pitchFamily="34" charset="-122"/>
              </a:rPr>
              <a:t>排错 </a:t>
            </a:r>
            <a:r>
              <a:rPr lang="en-US" altLang="zh-CN" sz="2800" dirty="0">
                <a:latin typeface="微软雅黑" panose="020B0503020204020204" pitchFamily="34" charset="-122"/>
                <a:ea typeface="微软雅黑" panose="020B0503020204020204" pitchFamily="34" charset="-122"/>
              </a:rPr>
              <a:t>OpenAI</a:t>
            </a:r>
            <a:r>
              <a:rPr lang="zh-CN" altLang="en-US" sz="2800" dirty="0">
                <a:latin typeface="微软雅黑" panose="020B0503020204020204" pitchFamily="34" charset="-122"/>
                <a:ea typeface="微软雅黑" panose="020B0503020204020204" pitchFamily="34" charset="-122"/>
              </a:rPr>
              <a:t> </a:t>
            </a:r>
            <a:r>
              <a:rPr lang="en-US" altLang="zh-CN" sz="2800" dirty="0">
                <a:latin typeface="微软雅黑" panose="020B0503020204020204" pitchFamily="34" charset="-122"/>
                <a:ea typeface="微软雅黑" panose="020B0503020204020204" pitchFamily="34" charset="-122"/>
              </a:rPr>
              <a:t>429</a:t>
            </a:r>
            <a:r>
              <a:rPr lang="zh-CN" altLang="en-US" sz="2800" dirty="0">
                <a:latin typeface="微软雅黑" panose="020B0503020204020204" pitchFamily="34" charset="-122"/>
                <a:ea typeface="微软雅黑" panose="020B0503020204020204" pitchFamily="34" charset="-122"/>
              </a:rPr>
              <a:t>，发现由于 </a:t>
            </a:r>
            <a:r>
              <a:rPr lang="en-US" altLang="zh-CN" sz="2800" dirty="0">
                <a:latin typeface="微软雅黑" panose="020B0503020204020204" pitchFamily="34" charset="-122"/>
                <a:ea typeface="微软雅黑" panose="020B0503020204020204" pitchFamily="34" charset="-122"/>
              </a:rPr>
              <a:t>SK </a:t>
            </a:r>
            <a:r>
              <a:rPr lang="zh-CN" altLang="en-US" sz="2800" dirty="0">
                <a:latin typeface="微软雅黑" panose="020B0503020204020204" pitchFamily="34" charset="-122"/>
                <a:ea typeface="微软雅黑" panose="020B0503020204020204" pitchFamily="34" charset="-122"/>
              </a:rPr>
              <a:t>自动 </a:t>
            </a:r>
            <a:r>
              <a:rPr lang="en-US" altLang="zh-CN" sz="2800" dirty="0">
                <a:latin typeface="微软雅黑" panose="020B0503020204020204" pitchFamily="34" charset="-122"/>
                <a:ea typeface="微软雅黑" panose="020B0503020204020204" pitchFamily="34" charset="-122"/>
              </a:rPr>
              <a:t>retry </a:t>
            </a:r>
            <a:r>
              <a:rPr lang="zh-CN" altLang="en-US" sz="2800" dirty="0">
                <a:latin typeface="微软雅黑" panose="020B0503020204020204" pitchFamily="34" charset="-122"/>
                <a:ea typeface="微软雅黑" panose="020B0503020204020204" pitchFamily="34" charset="-122"/>
              </a:rPr>
              <a:t>频繁调用 </a:t>
            </a:r>
            <a:r>
              <a:rPr lang="en-US" altLang="zh-CN" sz="2800" dirty="0">
                <a:latin typeface="微软雅黑" panose="020B0503020204020204" pitchFamily="34" charset="-122"/>
                <a:ea typeface="微软雅黑" panose="020B0503020204020204" pitchFamily="34" charset="-122"/>
              </a:rPr>
              <a:t>OpenAI</a:t>
            </a:r>
            <a:r>
              <a:rPr lang="zh-CN" altLang="en-US" sz="2800" dirty="0">
                <a:latin typeface="微软雅黑" panose="020B0503020204020204" pitchFamily="34" charset="-122"/>
                <a:ea typeface="微软雅黑" panose="020B0503020204020204" pitchFamily="34" charset="-122"/>
              </a:rPr>
              <a:t>，玩废一个帐号</a:t>
            </a:r>
            <a:endParaRPr lang="en-US" altLang="zh-CN" sz="2800" dirty="0">
              <a:latin typeface="微软雅黑" panose="020B0503020204020204" pitchFamily="34" charset="-122"/>
              <a:ea typeface="微软雅黑" panose="020B0503020204020204" pitchFamily="34" charset="-122"/>
            </a:endParaRPr>
          </a:p>
          <a:p>
            <a:pPr lvl="1"/>
            <a:r>
              <a:rPr lang="zh-CN" altLang="en-US" sz="2800" dirty="0">
                <a:latin typeface="微软雅黑" panose="020B0503020204020204" pitchFamily="34" charset="-122"/>
                <a:ea typeface="微软雅黑" panose="020B0503020204020204" pitchFamily="34" charset="-122"/>
              </a:rPr>
              <a:t>改用 </a:t>
            </a:r>
            <a:r>
              <a:rPr lang="en-US" altLang="zh-CN" sz="2800" dirty="0">
                <a:latin typeface="微软雅黑" panose="020B0503020204020204" pitchFamily="34" charset="-122"/>
                <a:ea typeface="微软雅黑" panose="020B0503020204020204" pitchFamily="34" charset="-122"/>
              </a:rPr>
              <a:t>Azure OpenAI </a:t>
            </a:r>
            <a:r>
              <a:rPr lang="zh-CN" altLang="en-US" sz="2800" dirty="0">
                <a:latin typeface="微软雅黑" panose="020B0503020204020204" pitchFamily="34" charset="-122"/>
                <a:ea typeface="微软雅黑" panose="020B0503020204020204" pitchFamily="34" charset="-122"/>
              </a:rPr>
              <a:t>仍有限速，返回 </a:t>
            </a:r>
            <a:r>
              <a:rPr lang="en-US" altLang="zh-CN" sz="2800" dirty="0">
                <a:latin typeface="微软雅黑" panose="020B0503020204020204" pitchFamily="34" charset="-122"/>
                <a:ea typeface="微软雅黑" panose="020B0503020204020204" pitchFamily="34" charset="-122"/>
              </a:rPr>
              <a:t>429 </a:t>
            </a:r>
            <a:r>
              <a:rPr lang="zh-CN" altLang="en-US" sz="2800" dirty="0">
                <a:latin typeface="微软雅黑" panose="020B0503020204020204" pitchFamily="34" charset="-122"/>
                <a:ea typeface="微软雅黑" panose="020B0503020204020204" pitchFamily="34" charset="-122"/>
              </a:rPr>
              <a:t>，使用 </a:t>
            </a:r>
            <a:r>
              <a:rPr lang="en-US" altLang="zh-CN" sz="2800" dirty="0">
                <a:latin typeface="微软雅黑" panose="020B0503020204020204" pitchFamily="34" charset="-122"/>
                <a:ea typeface="微软雅黑" panose="020B0503020204020204" pitchFamily="34" charset="-122"/>
              </a:rPr>
              <a:t>Fiddler </a:t>
            </a:r>
            <a:r>
              <a:rPr lang="zh-CN" altLang="en-US" sz="2800" dirty="0">
                <a:latin typeface="微软雅黑" panose="020B0503020204020204" pitchFamily="34" charset="-122"/>
                <a:ea typeface="微软雅黑" panose="020B0503020204020204" pitchFamily="34" charset="-122"/>
              </a:rPr>
              <a:t>降速</a:t>
            </a:r>
            <a:endParaRPr lang="en-US" altLang="zh-CN" sz="2800" dirty="0">
              <a:latin typeface="微软雅黑" panose="020B0503020204020204" pitchFamily="34" charset="-122"/>
              <a:ea typeface="微软雅黑" panose="020B0503020204020204" pitchFamily="34" charset="-122"/>
            </a:endParaRPr>
          </a:p>
          <a:p>
            <a:pPr lvl="1"/>
            <a:r>
              <a:rPr lang="zh-CN" altLang="en-US" sz="2800" dirty="0">
                <a:latin typeface="微软雅黑" panose="020B0503020204020204" pitchFamily="34" charset="-122"/>
                <a:ea typeface="微软雅黑" panose="020B0503020204020204" pitchFamily="34" charset="-122"/>
              </a:rPr>
              <a:t>最终想起模拟响应 </a:t>
            </a:r>
            <a:r>
              <a:rPr lang="en-US" altLang="zh-CN" sz="2800" dirty="0" err="1">
                <a:latin typeface="微软雅黑" panose="020B0503020204020204" pitchFamily="34" charset="-122"/>
                <a:ea typeface="微软雅黑" panose="020B0503020204020204" pitchFamily="34" charset="-122"/>
              </a:rPr>
              <a:t>AutoResponder</a:t>
            </a:r>
            <a:r>
              <a:rPr lang="en-US" altLang="zh-CN" sz="2800" dirty="0">
                <a:latin typeface="微软雅黑" panose="020B0503020204020204" pitchFamily="34" charset="-122"/>
                <a:ea typeface="微软雅黑" panose="020B0503020204020204" pitchFamily="34" charset="-122"/>
              </a:rPr>
              <a:t>:</a:t>
            </a:r>
            <a:r>
              <a:rPr lang="zh-CN" altLang="en-US" sz="2800" dirty="0">
                <a:latin typeface="微软雅黑" panose="020B0503020204020204" pitchFamily="34" charset="-122"/>
                <a:ea typeface="微软雅黑" panose="020B0503020204020204" pitchFamily="34" charset="-122"/>
              </a:rPr>
              <a:t> </a:t>
            </a:r>
            <a:r>
              <a:rPr lang="en-US" altLang="zh-CN" sz="2800" dirty="0">
                <a:highlight>
                  <a:srgbClr val="FFFF00"/>
                </a:highlight>
                <a:latin typeface="微软雅黑" panose="020B0503020204020204" pitchFamily="34" charset="-122"/>
                <a:ea typeface="微软雅黑" panose="020B0503020204020204" pitchFamily="34" charset="-122"/>
              </a:rPr>
              <a:t>METHOD:POST </a:t>
            </a:r>
            <a:r>
              <a:rPr lang="en-US" altLang="zh-CN" sz="2800" dirty="0" err="1">
                <a:highlight>
                  <a:srgbClr val="FFFF00"/>
                </a:highlight>
                <a:latin typeface="微软雅黑" panose="020B0503020204020204" pitchFamily="34" charset="-122"/>
                <a:ea typeface="微软雅黑" panose="020B0503020204020204" pitchFamily="34" charset="-122"/>
              </a:rPr>
              <a:t>regex:https</a:t>
            </a:r>
            <a:r>
              <a:rPr lang="en-US" altLang="zh-CN" sz="2800" dirty="0">
                <a:highlight>
                  <a:srgbClr val="FFFF00"/>
                </a:highlight>
                <a:latin typeface="微软雅黑" panose="020B0503020204020204" pitchFamily="34" charset="-122"/>
                <a:ea typeface="微软雅黑" panose="020B0503020204020204" pitchFamily="34" charset="-122"/>
              </a:rPr>
              <a:t>?://</a:t>
            </a:r>
            <a:r>
              <a:rPr lang="en-US" altLang="zh-CN" sz="2800" dirty="0" err="1">
                <a:highlight>
                  <a:srgbClr val="FFFF00"/>
                </a:highlight>
                <a:latin typeface="微软雅黑" panose="020B0503020204020204" pitchFamily="34" charset="-122"/>
                <a:ea typeface="微软雅黑" panose="020B0503020204020204" pitchFamily="34" charset="-122"/>
              </a:rPr>
              <a:t>api</a:t>
            </a:r>
            <a:r>
              <a:rPr lang="en-US" altLang="zh-CN" sz="2800" dirty="0">
                <a:highlight>
                  <a:srgbClr val="FFFF00"/>
                </a:highlight>
                <a:latin typeface="微软雅黑" panose="020B0503020204020204" pitchFamily="34" charset="-122"/>
                <a:ea typeface="微软雅黑" panose="020B0503020204020204" pitchFamily="34" charset="-122"/>
              </a:rPr>
              <a:t>\.</a:t>
            </a:r>
            <a:r>
              <a:rPr lang="en-US" altLang="zh-CN" sz="2800" dirty="0" err="1">
                <a:highlight>
                  <a:srgbClr val="FFFF00"/>
                </a:highlight>
                <a:latin typeface="微软雅黑" panose="020B0503020204020204" pitchFamily="34" charset="-122"/>
                <a:ea typeface="微软雅黑" panose="020B0503020204020204" pitchFamily="34" charset="-122"/>
              </a:rPr>
              <a:t>openai</a:t>
            </a:r>
            <a:r>
              <a:rPr lang="en-US" altLang="zh-CN" sz="2800" dirty="0">
                <a:highlight>
                  <a:srgbClr val="FFFF00"/>
                </a:highlight>
                <a:latin typeface="微软雅黑" panose="020B0503020204020204" pitchFamily="34" charset="-122"/>
                <a:ea typeface="微软雅黑" panose="020B0503020204020204" pitchFamily="34" charset="-122"/>
              </a:rPr>
              <a:t>\.com/v1/embeddings.*</a:t>
            </a:r>
            <a:r>
              <a:rPr lang="zh-CN" altLang="en-US" sz="2800" b="1" dirty="0">
                <a:solidFill>
                  <a:srgbClr val="FF0000"/>
                </a:solidFill>
                <a:latin typeface="微软雅黑" panose="020B0503020204020204" pitchFamily="34" charset="-122"/>
                <a:ea typeface="微软雅黑" panose="020B0503020204020204" pitchFamily="34" charset="-122"/>
              </a:rPr>
              <a:t>（本地研发免翻墙）</a:t>
            </a:r>
            <a:endParaRPr lang="en-US" altLang="zh-CN" sz="2800" b="1" dirty="0">
              <a:solidFill>
                <a:srgbClr val="FF0000"/>
              </a:solidFill>
              <a:latin typeface="微软雅黑" panose="020B0503020204020204" pitchFamily="34" charset="-122"/>
              <a:ea typeface="微软雅黑" panose="020B0503020204020204" pitchFamily="34" charset="-122"/>
            </a:endParaRPr>
          </a:p>
          <a:p>
            <a:pPr marL="457200" lvl="1" indent="0">
              <a:buNone/>
            </a:pPr>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6143305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CC0F42-79E3-E9A2-B192-EDF8B3230279}"/>
              </a:ext>
            </a:extLst>
          </p:cNvPr>
          <p:cNvSpPr>
            <a:spLocks noGrp="1"/>
          </p:cNvSpPr>
          <p:nvPr>
            <p:ph type="title"/>
          </p:nvPr>
        </p:nvSpPr>
        <p:spPr>
          <a:xfrm>
            <a:off x="838200" y="72560"/>
            <a:ext cx="10515600" cy="1325563"/>
          </a:xfrm>
        </p:spPr>
        <p:txBody>
          <a:bodyPr/>
          <a:lstStyle/>
          <a:p>
            <a:r>
              <a:rPr lang="zh-CN" altLang="en-US" b="1" dirty="0">
                <a:latin typeface="微软雅黑" panose="020B0503020204020204" pitchFamily="34" charset="-122"/>
                <a:ea typeface="微软雅黑" panose="020B0503020204020204" pitchFamily="34" charset="-122"/>
              </a:rPr>
              <a:t>探讨</a:t>
            </a:r>
            <a:r>
              <a:rPr lang="en-US" altLang="zh-CN" b="1" dirty="0">
                <a:latin typeface="微软雅黑" panose="020B0503020204020204" pitchFamily="34" charset="-122"/>
                <a:ea typeface="微软雅黑" panose="020B0503020204020204" pitchFamily="34" charset="-122"/>
              </a:rPr>
              <a:t>SQL Server</a:t>
            </a:r>
            <a:r>
              <a:rPr lang="zh-CN" altLang="en-US" b="1" dirty="0">
                <a:latin typeface="微软雅黑" panose="020B0503020204020204" pitchFamily="34" charset="-122"/>
                <a:ea typeface="微软雅黑" panose="020B0503020204020204" pitchFamily="34" charset="-122"/>
              </a:rPr>
              <a:t>向量存取（仅供参考）</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CA2C954B-DAE1-3F39-AF66-81C07BD1F64D}"/>
              </a:ext>
            </a:extLst>
          </p:cNvPr>
          <p:cNvSpPr>
            <a:spLocks noGrp="1"/>
          </p:cNvSpPr>
          <p:nvPr>
            <p:ph idx="1"/>
          </p:nvPr>
        </p:nvSpPr>
        <p:spPr>
          <a:xfrm>
            <a:off x="269033" y="1398123"/>
            <a:ext cx="10515600" cy="4351338"/>
          </a:xfrm>
        </p:spPr>
        <p:txBody>
          <a:bodyPr/>
          <a:lstStyle/>
          <a:p>
            <a:r>
              <a:rPr lang="zh-CN" altLang="en-US" dirty="0">
                <a:latin typeface="微软雅黑" panose="020B0503020204020204" pitchFamily="34" charset="-122"/>
                <a:ea typeface="微软雅黑" panose="020B0503020204020204" pitchFamily="34" charset="-122"/>
              </a:rPr>
              <a:t>几乎相当于暴力计算</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机器太强：暴露问题太晚、不明显</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尝试按如下字段顺序建索引</a:t>
            </a:r>
            <a:endParaRPr lang="en-US" altLang="zh-CN" dirty="0">
              <a:latin typeface="微软雅黑" panose="020B0503020204020204" pitchFamily="34" charset="-122"/>
              <a:ea typeface="微软雅黑" panose="020B0503020204020204" pitchFamily="34" charset="-122"/>
            </a:endParaRPr>
          </a:p>
          <a:p>
            <a:pPr lvl="1"/>
            <a:r>
              <a:rPr lang="en-US" altLang="zh-CN" dirty="0" err="1">
                <a:latin typeface="微软雅黑" panose="020B0503020204020204" pitchFamily="34" charset="-122"/>
                <a:ea typeface="微软雅黑" panose="020B0503020204020204" pitchFamily="34" charset="-122"/>
              </a:rPr>
              <a:t>Bookid</a:t>
            </a:r>
            <a:r>
              <a:rPr lang="zh-CN" altLang="en-US" dirty="0">
                <a:latin typeface="微软雅黑" panose="020B0503020204020204" pitchFamily="34" charset="-122"/>
                <a:ea typeface="微软雅黑" panose="020B0503020204020204" pitchFamily="34" charset="-122"/>
              </a:rPr>
              <a:t>、</a:t>
            </a:r>
            <a:r>
              <a:rPr lang="en-US" altLang="zh-CN" dirty="0" err="1">
                <a:latin typeface="微软雅黑" panose="020B0503020204020204" pitchFamily="34" charset="-122"/>
                <a:ea typeface="微软雅黑" panose="020B0503020204020204" pitchFamily="34" charset="-122"/>
              </a:rPr>
              <a:t>EmbeddingType</a:t>
            </a:r>
            <a:r>
              <a:rPr lang="zh-CN" altLang="en-US" dirty="0">
                <a:latin typeface="微软雅黑" panose="020B0503020204020204" pitchFamily="34" charset="-122"/>
                <a:ea typeface="微软雅黑" panose="020B0503020204020204" pitchFamily="34" charset="-122"/>
              </a:rPr>
              <a:t>、</a:t>
            </a:r>
            <a:r>
              <a:rPr lang="en-US" altLang="zh-CN" dirty="0" err="1">
                <a:latin typeface="微软雅黑" panose="020B0503020204020204" pitchFamily="34" charset="-122"/>
                <a:ea typeface="微软雅黑" panose="020B0503020204020204" pitchFamily="34" charset="-122"/>
              </a:rPr>
              <a:t>sort_index</a:t>
            </a:r>
            <a:r>
              <a:rPr lang="en-US" altLang="zh-CN" dirty="0">
                <a:latin typeface="微软雅黑" panose="020B0503020204020204" pitchFamily="34" charset="-122"/>
                <a:ea typeface="微软雅黑" panose="020B0503020204020204" pitchFamily="34" charset="-122"/>
              </a:rPr>
              <a:t>, value</a:t>
            </a:r>
          </a:p>
          <a:p>
            <a:pPr lvl="1"/>
            <a:r>
              <a:rPr lang="zh-CN" altLang="en-US" dirty="0">
                <a:latin typeface="微软雅黑" panose="020B0503020204020204" pitchFamily="34" charset="-122"/>
                <a:ea typeface="微软雅黑" panose="020B0503020204020204" pitchFamily="34" charset="-122"/>
              </a:rPr>
              <a:t>效果评估：</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看</a:t>
            </a:r>
            <a:r>
              <a:rPr lang="en-US" altLang="zh-CN" dirty="0">
                <a:latin typeface="微软雅黑" panose="020B0503020204020204" pitchFamily="34" charset="-122"/>
                <a:ea typeface="微软雅黑" panose="020B0503020204020204" pitchFamily="34" charset="-122"/>
              </a:rPr>
              <a:t>IO</a:t>
            </a:r>
            <a:r>
              <a:rPr lang="zh-CN" altLang="en-US" dirty="0">
                <a:latin typeface="微软雅黑" panose="020B0503020204020204" pitchFamily="34" charset="-122"/>
                <a:ea typeface="微软雅黑" panose="020B0503020204020204" pitchFamily="34" charset="-122"/>
              </a:rPr>
              <a:t>是否变少了，执行计划等</a:t>
            </a:r>
            <a:endParaRPr lang="en-US" altLang="zh-CN" dirty="0">
              <a:latin typeface="微软雅黑" panose="020B0503020204020204" pitchFamily="34" charset="-122"/>
              <a:ea typeface="微软雅黑" panose="020B0503020204020204" pitchFamily="34" charset="-122"/>
            </a:endParaRPr>
          </a:p>
          <a:p>
            <a:pPr lvl="2"/>
            <a:r>
              <a:rPr lang="en-US" altLang="zh-CN" dirty="0">
                <a:latin typeface="微软雅黑" panose="020B0503020204020204" pitchFamily="34" charset="-122"/>
                <a:ea typeface="微软雅黑" panose="020B0503020204020204" pitchFamily="34" charset="-122"/>
              </a:rPr>
              <a:t>Set statistics io on Set statistics time on</a:t>
            </a:r>
          </a:p>
          <a:p>
            <a:pPr lvl="1"/>
            <a:endParaRPr lang="en-US" altLang="zh-CN"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pic>
        <p:nvPicPr>
          <p:cNvPr id="7" name="Picture 6">
            <a:extLst>
              <a:ext uri="{FF2B5EF4-FFF2-40B4-BE49-F238E27FC236}">
                <a16:creationId xmlns:a16="http://schemas.microsoft.com/office/drawing/2014/main" id="{D63A105E-985A-94CE-7E5A-87BFA62B7EA8}"/>
              </a:ext>
            </a:extLst>
          </p:cNvPr>
          <p:cNvPicPr>
            <a:picLocks noChangeAspect="1"/>
          </p:cNvPicPr>
          <p:nvPr/>
        </p:nvPicPr>
        <p:blipFill>
          <a:blip r:embed="rId2"/>
          <a:stretch>
            <a:fillRect/>
          </a:stretch>
        </p:blipFill>
        <p:spPr>
          <a:xfrm>
            <a:off x="8558830" y="1166452"/>
            <a:ext cx="3633170" cy="3251199"/>
          </a:xfrm>
          <a:prstGeom prst="rect">
            <a:avLst/>
          </a:prstGeom>
        </p:spPr>
      </p:pic>
      <p:pic>
        <p:nvPicPr>
          <p:cNvPr id="9" name="Picture 8">
            <a:extLst>
              <a:ext uri="{FF2B5EF4-FFF2-40B4-BE49-F238E27FC236}">
                <a16:creationId xmlns:a16="http://schemas.microsoft.com/office/drawing/2014/main" id="{1F6C1544-289A-3254-E047-D5FD41521CB8}"/>
              </a:ext>
            </a:extLst>
          </p:cNvPr>
          <p:cNvPicPr>
            <a:picLocks noChangeAspect="1"/>
          </p:cNvPicPr>
          <p:nvPr/>
        </p:nvPicPr>
        <p:blipFill>
          <a:blip r:embed="rId3"/>
          <a:stretch>
            <a:fillRect/>
          </a:stretch>
        </p:blipFill>
        <p:spPr>
          <a:xfrm>
            <a:off x="8683856" y="4562582"/>
            <a:ext cx="2388247" cy="2295418"/>
          </a:xfrm>
          <a:prstGeom prst="rect">
            <a:avLst/>
          </a:prstGeom>
        </p:spPr>
      </p:pic>
      <p:pic>
        <p:nvPicPr>
          <p:cNvPr id="13" name="Picture 12">
            <a:extLst>
              <a:ext uri="{FF2B5EF4-FFF2-40B4-BE49-F238E27FC236}">
                <a16:creationId xmlns:a16="http://schemas.microsoft.com/office/drawing/2014/main" id="{C6E014EA-4606-780A-5733-06ACF3EDA682}"/>
              </a:ext>
            </a:extLst>
          </p:cNvPr>
          <p:cNvPicPr>
            <a:picLocks noChangeAspect="1"/>
          </p:cNvPicPr>
          <p:nvPr/>
        </p:nvPicPr>
        <p:blipFill>
          <a:blip r:embed="rId4"/>
          <a:stretch>
            <a:fillRect/>
          </a:stretch>
        </p:blipFill>
        <p:spPr>
          <a:xfrm>
            <a:off x="838200" y="4495764"/>
            <a:ext cx="5872319" cy="2362236"/>
          </a:xfrm>
          <a:prstGeom prst="rect">
            <a:avLst/>
          </a:prstGeom>
        </p:spPr>
      </p:pic>
    </p:spTree>
    <p:extLst>
      <p:ext uri="{BB962C8B-B14F-4D97-AF65-F5344CB8AC3E}">
        <p14:creationId xmlns:p14="http://schemas.microsoft.com/office/powerpoint/2010/main" val="94183826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54A46-1062-32FC-FBBF-B9D27151016B}"/>
              </a:ext>
            </a:extLst>
          </p:cNvPr>
          <p:cNvSpPr>
            <a:spLocks noGrp="1"/>
          </p:cNvSpPr>
          <p:nvPr>
            <p:ph type="title"/>
          </p:nvPr>
        </p:nvSpPr>
        <p:spPr>
          <a:xfrm>
            <a:off x="156754" y="365126"/>
            <a:ext cx="11704320" cy="601525"/>
          </a:xfrm>
        </p:spPr>
        <p:txBody>
          <a:bodyPr>
            <a:normAutofit/>
          </a:bodyPr>
          <a:lstStyle/>
          <a:p>
            <a:r>
              <a:rPr lang="zh-CN" altLang="en-US" sz="3200" b="1" dirty="0">
                <a:highlight>
                  <a:srgbClr val="FFFF00"/>
                </a:highlight>
                <a:latin typeface="微软雅黑" panose="020B0503020204020204" pitchFamily="34" charset="-122"/>
                <a:ea typeface="微软雅黑" panose="020B0503020204020204" pitchFamily="34" charset="-122"/>
              </a:rPr>
              <a:t>探讨</a:t>
            </a:r>
            <a:r>
              <a:rPr lang="en-US" altLang="zh-CN" sz="3200" b="1" dirty="0">
                <a:highlight>
                  <a:srgbClr val="FFFF00"/>
                </a:highlight>
                <a:latin typeface="微软雅黑" panose="020B0503020204020204" pitchFamily="34" charset="-122"/>
                <a:ea typeface="微软雅黑" panose="020B0503020204020204" pitchFamily="34" charset="-122"/>
              </a:rPr>
              <a:t>Azure SQL Dedicated pool</a:t>
            </a:r>
            <a:r>
              <a:rPr lang="zh-CN" altLang="en-US" sz="3200" b="1" dirty="0">
                <a:highlight>
                  <a:srgbClr val="FFFF00"/>
                </a:highlight>
                <a:latin typeface="微软雅黑" panose="020B0503020204020204" pitchFamily="34" charset="-122"/>
                <a:ea typeface="微软雅黑" panose="020B0503020204020204" pitchFamily="34" charset="-122"/>
              </a:rPr>
              <a:t>分布式向量检索（仅供参考）</a:t>
            </a:r>
            <a:endParaRPr lang="en-US" sz="3200" b="1"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A0050769-EC12-7289-1D50-F4D3AE5C2B23}"/>
              </a:ext>
            </a:extLst>
          </p:cNvPr>
          <p:cNvSpPr>
            <a:spLocks noGrp="1"/>
          </p:cNvSpPr>
          <p:nvPr>
            <p:ph idx="1"/>
          </p:nvPr>
        </p:nvSpPr>
        <p:spPr>
          <a:xfrm>
            <a:off x="677334" y="1419497"/>
            <a:ext cx="8596668" cy="5073377"/>
          </a:xfrm>
        </p:spPr>
        <p:txBody>
          <a:bodyPr>
            <a:normAutofit/>
          </a:bodyPr>
          <a:lstStyle/>
          <a:p>
            <a:r>
              <a:rPr lang="zh-CN" altLang="en-US" dirty="0">
                <a:latin typeface="微软雅黑" panose="020B0503020204020204" pitchFamily="34" charset="-122"/>
                <a:ea typeface="微软雅黑" panose="020B0503020204020204" pitchFamily="34" charset="-122"/>
              </a:rPr>
              <a:t>分区键的选择</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只能选择有意义的字段</a:t>
            </a:r>
            <a:endParaRPr lang="en-US" altLang="zh-CN" dirty="0">
              <a:latin typeface="微软雅黑" panose="020B0503020204020204" pitchFamily="34" charset="-122"/>
              <a:ea typeface="微软雅黑" panose="020B0503020204020204" pitchFamily="34" charset="-122"/>
            </a:endParaRPr>
          </a:p>
          <a:p>
            <a:pPr lvl="1"/>
            <a:r>
              <a:rPr lang="en-US" altLang="zh-CN" dirty="0">
                <a:latin typeface="微软雅黑" panose="020B0503020204020204" pitchFamily="34" charset="-122"/>
                <a:ea typeface="微软雅黑" panose="020B0503020204020204" pitchFamily="34" charset="-122"/>
              </a:rPr>
              <a:t>Hash</a:t>
            </a:r>
            <a:r>
              <a:rPr lang="zh-CN" altLang="en-US" dirty="0">
                <a:latin typeface="微软雅黑" panose="020B0503020204020204" pitchFamily="34" charset="-122"/>
                <a:ea typeface="微软雅黑" panose="020B0503020204020204" pitchFamily="34" charset="-122"/>
              </a:rPr>
              <a:t>字段</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无大小，只能等于</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应该用于不跨分区读取数据</a:t>
            </a:r>
            <a:endParaRPr lang="en-US" altLang="zh-CN" dirty="0">
              <a:latin typeface="微软雅黑" panose="020B0503020204020204" pitchFamily="34" charset="-122"/>
              <a:ea typeface="微软雅黑" panose="020B0503020204020204" pitchFamily="34" charset="-122"/>
            </a:endParaRPr>
          </a:p>
          <a:p>
            <a:pPr lvl="1"/>
            <a:r>
              <a:rPr lang="en-US" altLang="zh-CN" dirty="0">
                <a:latin typeface="微软雅黑" panose="020B0503020204020204" pitchFamily="34" charset="-122"/>
                <a:ea typeface="微软雅黑" panose="020B0503020204020204" pitchFamily="34" charset="-122"/>
              </a:rPr>
              <a:t>Round robin</a:t>
            </a:r>
          </a:p>
          <a:p>
            <a:pPr lvl="2"/>
            <a:r>
              <a:rPr lang="zh-CN" altLang="en-US" dirty="0">
                <a:latin typeface="微软雅黑" panose="020B0503020204020204" pitchFamily="34" charset="-122"/>
                <a:ea typeface="微软雅黑" panose="020B0503020204020204" pitchFamily="34" charset="-122"/>
              </a:rPr>
              <a:t>无原则，并行暴力计算</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数据倾斜</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没办法（个人理解）</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重选字段？</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但需求未变</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即：查询时所用的</a:t>
            </a:r>
            <a:r>
              <a:rPr lang="en-US" altLang="zh-CN" dirty="0">
                <a:latin typeface="微软雅黑" panose="020B0503020204020204" pitchFamily="34" charset="-122"/>
                <a:ea typeface="微软雅黑" panose="020B0503020204020204" pitchFamily="34" charset="-122"/>
              </a:rPr>
              <a:t>Select</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where</a:t>
            </a:r>
            <a:r>
              <a:rPr lang="zh-CN" altLang="en-US" dirty="0">
                <a:latin typeface="微软雅黑" panose="020B0503020204020204" pitchFamily="34" charset="-122"/>
                <a:ea typeface="微软雅黑" panose="020B0503020204020204" pitchFamily="34" charset="-122"/>
              </a:rPr>
              <a:t>字段不曾改变</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最终还是暴力计算</a:t>
            </a:r>
            <a:endParaRPr lang="en-US" altLang="zh-CN"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8109867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B8B4B3-219C-34AA-6C39-5F7D110BDFE7}"/>
              </a:ext>
            </a:extLst>
          </p:cNvPr>
          <p:cNvSpPr>
            <a:spLocks noGrp="1"/>
          </p:cNvSpPr>
          <p:nvPr>
            <p:ph type="title"/>
          </p:nvPr>
        </p:nvSpPr>
        <p:spPr/>
        <p:txBody>
          <a:bodyPr/>
          <a:lstStyle/>
          <a:p>
            <a:r>
              <a:rPr lang="zh-CN" altLang="en-US" b="1" dirty="0">
                <a:latin typeface="微软雅黑" panose="020B0503020204020204" pitchFamily="34" charset="-122"/>
                <a:ea typeface="微软雅黑" panose="020B0503020204020204" pitchFamily="34" charset="-122"/>
              </a:rPr>
              <a:t>实操演示</a:t>
            </a:r>
            <a:endParaRPr lang="en-US"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1E2A65A5-6F84-DD79-2436-5561A26A5EC7}"/>
              </a:ext>
            </a:extLst>
          </p:cNvPr>
          <p:cNvSpPr>
            <a:spLocks noGrp="1"/>
          </p:cNvSpPr>
          <p:nvPr>
            <p:ph idx="1"/>
          </p:nvPr>
        </p:nvSpPr>
        <p:spPr/>
        <p:txBody>
          <a:bodyPr>
            <a:normAutofit fontScale="70000" lnSpcReduction="20000"/>
          </a:bodyPr>
          <a:lstStyle/>
          <a:p>
            <a:r>
              <a:rPr lang="en-US" altLang="zh-CN" sz="3500" dirty="0">
                <a:latin typeface="微软雅黑" panose="020B0503020204020204" pitchFamily="34" charset="-122"/>
                <a:ea typeface="微软雅黑" panose="020B0503020204020204" pitchFamily="34" charset="-122"/>
              </a:rPr>
              <a:t>Benchmark </a:t>
            </a:r>
            <a:r>
              <a:rPr lang="en-US" altLang="zh-CN" sz="3500" dirty="0" err="1">
                <a:latin typeface="微软雅黑" panose="020B0503020204020204" pitchFamily="34" charset="-122"/>
                <a:ea typeface="微软雅黑" panose="020B0503020204020204" pitchFamily="34" charset="-122"/>
              </a:rPr>
              <a:t>dotNet</a:t>
            </a:r>
            <a:r>
              <a:rPr lang="en-US" altLang="zh-CN" sz="3500" dirty="0">
                <a:latin typeface="微软雅黑" panose="020B0503020204020204" pitchFamily="34" charset="-122"/>
                <a:ea typeface="微软雅黑" panose="020B0503020204020204" pitchFamily="34" charset="-122"/>
              </a:rPr>
              <a:t> </a:t>
            </a:r>
            <a:r>
              <a:rPr lang="zh-CN" altLang="en-US" sz="3500" dirty="0">
                <a:latin typeface="微软雅黑" panose="020B0503020204020204" pitchFamily="34" charset="-122"/>
                <a:ea typeface="微软雅黑" panose="020B0503020204020204" pitchFamily="34" charset="-122"/>
              </a:rPr>
              <a:t>单元性能测试</a:t>
            </a:r>
            <a:endParaRPr lang="en-US" altLang="zh-CN" sz="3500" dirty="0">
              <a:latin typeface="微软雅黑" panose="020B0503020204020204" pitchFamily="34" charset="-122"/>
              <a:ea typeface="微软雅黑" panose="020B0503020204020204" pitchFamily="34" charset="-122"/>
            </a:endParaRPr>
          </a:p>
          <a:p>
            <a:r>
              <a:rPr lang="en-US" altLang="zh-CN" sz="3500" dirty="0" err="1">
                <a:latin typeface="微软雅黑" panose="020B0503020204020204" pitchFamily="34" charset="-122"/>
                <a:ea typeface="微软雅黑" panose="020B0503020204020204" pitchFamily="34" charset="-122"/>
              </a:rPr>
              <a:t>WebApi</a:t>
            </a:r>
            <a:r>
              <a:rPr lang="en-US" altLang="zh-CN" sz="3500" dirty="0">
                <a:latin typeface="微软雅黑" panose="020B0503020204020204" pitchFamily="34" charset="-122"/>
                <a:ea typeface="微软雅黑" panose="020B0503020204020204" pitchFamily="34" charset="-122"/>
              </a:rPr>
              <a:t> Benchmark </a:t>
            </a:r>
            <a:r>
              <a:rPr lang="zh-CN" altLang="en-US" sz="3500" dirty="0">
                <a:latin typeface="微软雅黑" panose="020B0503020204020204" pitchFamily="34" charset="-122"/>
                <a:ea typeface="微软雅黑" panose="020B0503020204020204" pitchFamily="34" charset="-122"/>
              </a:rPr>
              <a:t>压力测试</a:t>
            </a:r>
            <a:endParaRPr lang="en-US" altLang="zh-CN" sz="3500" dirty="0">
              <a:latin typeface="微软雅黑" panose="020B0503020204020204" pitchFamily="34" charset="-122"/>
              <a:ea typeface="微软雅黑" panose="020B0503020204020204" pitchFamily="34" charset="-122"/>
            </a:endParaRPr>
          </a:p>
          <a:p>
            <a:r>
              <a:rPr lang="en-US" altLang="zh-CN" sz="3500" dirty="0" err="1">
                <a:latin typeface="微软雅黑" panose="020B0503020204020204" pitchFamily="34" charset="-122"/>
                <a:ea typeface="微软雅黑" panose="020B0503020204020204" pitchFamily="34" charset="-122"/>
              </a:rPr>
              <a:t>NodeJs</a:t>
            </a:r>
            <a:r>
              <a:rPr lang="en-US" altLang="zh-CN" sz="3500" dirty="0">
                <a:latin typeface="微软雅黑" panose="020B0503020204020204" pitchFamily="34" charset="-122"/>
                <a:ea typeface="微软雅黑" panose="020B0503020204020204" pitchFamily="34" charset="-122"/>
              </a:rPr>
              <a:t> APP + </a:t>
            </a:r>
            <a:r>
              <a:rPr lang="en-US" altLang="zh-CN" sz="3500" dirty="0" err="1">
                <a:latin typeface="微软雅黑" panose="020B0503020204020204" pitchFamily="34" charset="-122"/>
                <a:ea typeface="微软雅黑" panose="020B0503020204020204" pitchFamily="34" charset="-122"/>
              </a:rPr>
              <a:t>Supabase</a:t>
            </a:r>
            <a:r>
              <a:rPr lang="en-US" altLang="zh-CN" sz="3500" dirty="0">
                <a:latin typeface="微软雅黑" panose="020B0503020204020204" pitchFamily="34" charset="-122"/>
                <a:ea typeface="微软雅黑" panose="020B0503020204020204" pitchFamily="34" charset="-122"/>
              </a:rPr>
              <a:t> + </a:t>
            </a:r>
            <a:r>
              <a:rPr lang="en-US" altLang="zh-CN" sz="3500" dirty="0" err="1">
                <a:latin typeface="微软雅黑" panose="020B0503020204020204" pitchFamily="34" charset="-122"/>
                <a:ea typeface="微软雅黑" panose="020B0503020204020204" pitchFamily="34" charset="-122"/>
              </a:rPr>
              <a:t>PgVector</a:t>
            </a:r>
            <a:r>
              <a:rPr lang="en-US" altLang="zh-CN" sz="3500" dirty="0">
                <a:latin typeface="微软雅黑" panose="020B0503020204020204" pitchFamily="34" charset="-122"/>
                <a:ea typeface="微软雅黑" panose="020B0503020204020204" pitchFamily="34" charset="-122"/>
              </a:rPr>
              <a:t> </a:t>
            </a:r>
            <a:r>
              <a:rPr lang="zh-CN" altLang="en-US" sz="3500" dirty="0">
                <a:latin typeface="微软雅黑" panose="020B0503020204020204" pitchFamily="34" charset="-122"/>
                <a:ea typeface="微软雅黑" panose="020B0503020204020204" pitchFamily="34" charset="-122"/>
              </a:rPr>
              <a:t>样例运行</a:t>
            </a:r>
            <a:endParaRPr lang="en-US" altLang="zh-CN" sz="3500" dirty="0">
              <a:latin typeface="微软雅黑" panose="020B0503020204020204" pitchFamily="34" charset="-122"/>
              <a:ea typeface="微软雅黑" panose="020B0503020204020204" pitchFamily="34" charset="-122"/>
            </a:endParaRPr>
          </a:p>
          <a:p>
            <a:pPr lvl="1"/>
            <a:r>
              <a:rPr lang="en-US" sz="28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AwesomeYuer</a:t>
            </a:r>
            <a:r>
              <a:rPr lang="en-US" sz="28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/gpt3.5-turbo-pgvector: </a:t>
            </a:r>
            <a:r>
              <a:rPr lang="en-US" sz="28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ChatGTP</a:t>
            </a:r>
            <a:r>
              <a:rPr lang="en-US" sz="28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(gpt3.5-turbo) starter app (github.com)</a:t>
            </a:r>
            <a:endParaRPr lang="en-US" sz="2800" dirty="0">
              <a:solidFill>
                <a:srgbClr val="0070C0"/>
              </a:solidFill>
              <a:latin typeface="微软雅黑" panose="020B0503020204020204" pitchFamily="34" charset="-122"/>
              <a:ea typeface="微软雅黑" panose="020B0503020204020204" pitchFamily="34" charset="-122"/>
            </a:endParaRPr>
          </a:p>
          <a:p>
            <a:r>
              <a:rPr lang="zh-CN" altLang="en-US" sz="3500" dirty="0">
                <a:latin typeface="微软雅黑" panose="020B0503020204020204" pitchFamily="34" charset="-122"/>
                <a:ea typeface="微软雅黑" panose="020B0503020204020204" pitchFamily="34" charset="-122"/>
              </a:rPr>
              <a:t>手册</a:t>
            </a:r>
            <a:endParaRPr lang="en-US" altLang="zh-CN" sz="3500" dirty="0">
              <a:latin typeface="微软雅黑" panose="020B0503020204020204" pitchFamily="34" charset="-122"/>
              <a:ea typeface="微软雅黑" panose="020B0503020204020204" pitchFamily="34" charset="-122"/>
            </a:endParaRPr>
          </a:p>
          <a:p>
            <a:pPr lvl="1"/>
            <a:r>
              <a:rPr lang="en-US" sz="28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VectorDataBases.Performance/manual.md at master · </a:t>
            </a:r>
            <a:r>
              <a:rPr lang="en-US" sz="28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AwesomeYuer</a:t>
            </a:r>
            <a:r>
              <a:rPr lang="en-US" sz="28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28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VectorDataBases.Performance</a:t>
            </a:r>
            <a:r>
              <a:rPr lang="en-US" sz="28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 (github.com)</a:t>
            </a:r>
            <a:endParaRPr lang="en-US" sz="2800" dirty="0">
              <a:solidFill>
                <a:srgbClr val="0070C0"/>
              </a:solidFill>
              <a:latin typeface="微软雅黑" panose="020B0503020204020204" pitchFamily="34" charset="-122"/>
              <a:ea typeface="微软雅黑" panose="020B0503020204020204" pitchFamily="34" charset="-122"/>
            </a:endParaRPr>
          </a:p>
          <a:p>
            <a:pPr lvl="1"/>
            <a:r>
              <a:rPr lang="en-US" sz="2800"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VectorDataBases.Performance/readme.md at master · </a:t>
            </a:r>
            <a:r>
              <a:rPr lang="en-US" sz="2800" dirty="0" err="1">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AwesomeYuer</a:t>
            </a:r>
            <a:r>
              <a:rPr lang="en-US" sz="2800"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a:t>
            </a:r>
            <a:r>
              <a:rPr lang="en-US" sz="2800" dirty="0" err="1">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VectorDataBases.Performance</a:t>
            </a:r>
            <a:r>
              <a:rPr lang="en-US" sz="2800"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 (github.com)</a:t>
            </a:r>
            <a:endParaRPr lang="en-US" altLang="zh-CN" sz="2800" dirty="0">
              <a:solidFill>
                <a:srgbClr val="0070C0"/>
              </a:solidFill>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13177959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2CF8D-18FB-5E76-F8E3-D39D4CC9F5EB}"/>
              </a:ext>
            </a:extLst>
          </p:cNvPr>
          <p:cNvSpPr>
            <a:spLocks noGrp="1"/>
          </p:cNvSpPr>
          <p:nvPr>
            <p:ph type="title"/>
          </p:nvPr>
        </p:nvSpPr>
        <p:spPr/>
        <p:txBody>
          <a:bodyPr/>
          <a:lstStyle/>
          <a:p>
            <a:r>
              <a:rPr lang="zh-CN" altLang="en-US" b="1" dirty="0">
                <a:latin typeface="微软雅黑" panose="020B0503020204020204" pitchFamily="34" charset="-122"/>
                <a:ea typeface="微软雅黑" panose="020B0503020204020204" pitchFamily="34" charset="-122"/>
              </a:rPr>
              <a:t>探讨分布式数据库分库分表挑战</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2A5153BA-D37F-844F-773E-08E8EDD78739}"/>
              </a:ext>
            </a:extLst>
          </p:cNvPr>
          <p:cNvSpPr>
            <a:spLocks noGrp="1"/>
          </p:cNvSpPr>
          <p:nvPr>
            <p:ph idx="1"/>
          </p:nvPr>
        </p:nvSpPr>
        <p:spPr>
          <a:xfrm>
            <a:off x="677334" y="1515291"/>
            <a:ext cx="8596668" cy="5024846"/>
          </a:xfrm>
        </p:spPr>
        <p:txBody>
          <a:bodyPr>
            <a:normAutofit fontScale="92500" lnSpcReduction="10000"/>
          </a:bodyPr>
          <a:lstStyle/>
          <a:p>
            <a:r>
              <a:rPr lang="zh-CN" altLang="en-US" dirty="0">
                <a:latin typeface="微软雅黑" panose="020B0503020204020204" pitchFamily="34" charset="-122"/>
                <a:ea typeface="微软雅黑" panose="020B0503020204020204" pitchFamily="34" charset="-122"/>
              </a:rPr>
              <a:t>分</a:t>
            </a:r>
            <a:r>
              <a:rPr lang="zh-CN" altLang="en-US">
                <a:latin typeface="微软雅黑" panose="020B0503020204020204" pitchFamily="34" charset="-122"/>
                <a:ea typeface="微软雅黑" panose="020B0503020204020204" pitchFamily="34" charset="-122"/>
              </a:rPr>
              <a:t>区键（字段）选</a:t>
            </a:r>
            <a:r>
              <a:rPr lang="zh-CN" altLang="en-US" dirty="0">
                <a:latin typeface="微软雅黑" panose="020B0503020204020204" pitchFamily="34" charset="-122"/>
                <a:ea typeface="微软雅黑" panose="020B0503020204020204" pitchFamily="34" charset="-122"/>
              </a:rPr>
              <a:t>择</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本应该用于使查询免于跨分区</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难点</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任意字段条件排序查询</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全局视角排序分页</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分区内一次排序</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全局二次排序</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各种方法</a:t>
            </a:r>
            <a:endParaRPr lang="en-US" altLang="zh-CN" dirty="0">
              <a:latin typeface="微软雅黑" panose="020B0503020204020204" pitchFamily="34" charset="-122"/>
              <a:ea typeface="微软雅黑" panose="020B0503020204020204" pitchFamily="34" charset="-122"/>
            </a:endParaRPr>
          </a:p>
          <a:p>
            <a:pPr lvl="3"/>
            <a:r>
              <a:rPr lang="zh-CN" altLang="en-US" dirty="0">
                <a:latin typeface="微软雅黑" panose="020B0503020204020204" pitchFamily="34" charset="-122"/>
                <a:ea typeface="微软雅黑" panose="020B0503020204020204" pitchFamily="34" charset="-122"/>
              </a:rPr>
              <a:t>全局查询法：需要更多的在数据全局中间件二次分页</a:t>
            </a:r>
            <a:endParaRPr lang="en-US" altLang="zh-CN" dirty="0">
              <a:latin typeface="微软雅黑" panose="020B0503020204020204" pitchFamily="34" charset="-122"/>
              <a:ea typeface="微软雅黑" panose="020B0503020204020204" pitchFamily="34" charset="-122"/>
            </a:endParaRPr>
          </a:p>
          <a:p>
            <a:pPr lvl="3"/>
            <a:r>
              <a:rPr lang="zh-CN" altLang="en-US" dirty="0">
                <a:latin typeface="微软雅黑" panose="020B0503020204020204" pitchFamily="34" charset="-122"/>
                <a:ea typeface="微软雅黑" panose="020B0503020204020204" pitchFamily="34" charset="-122"/>
              </a:rPr>
              <a:t>禁止跳页查询法：牺牲功能禁止跳页</a:t>
            </a:r>
            <a:endParaRPr lang="en-US" altLang="zh-CN" dirty="0">
              <a:latin typeface="微软雅黑" panose="020B0503020204020204" pitchFamily="34" charset="-122"/>
              <a:ea typeface="微软雅黑" panose="020B0503020204020204" pitchFamily="34" charset="-122"/>
            </a:endParaRPr>
          </a:p>
          <a:p>
            <a:pPr lvl="3"/>
            <a:r>
              <a:rPr lang="zh-CN" altLang="en-US" dirty="0">
                <a:latin typeface="微软雅黑" panose="020B0503020204020204" pitchFamily="34" charset="-122"/>
                <a:ea typeface="微软雅黑" panose="020B0503020204020204" pitchFamily="34" charset="-122"/>
              </a:rPr>
              <a:t>允许数据精度损失查询法</a:t>
            </a:r>
            <a:endParaRPr lang="en-US" altLang="zh-CN" dirty="0">
              <a:latin typeface="微软雅黑" panose="020B0503020204020204" pitchFamily="34" charset="-122"/>
              <a:ea typeface="微软雅黑" panose="020B0503020204020204" pitchFamily="34" charset="-122"/>
            </a:endParaRPr>
          </a:p>
          <a:p>
            <a:pPr lvl="3"/>
            <a:r>
              <a:rPr lang="zh-CN" altLang="en-US" dirty="0">
                <a:latin typeface="微软雅黑" panose="020B0503020204020204" pitchFamily="34" charset="-122"/>
                <a:ea typeface="微软雅黑" panose="020B0503020204020204" pitchFamily="34" charset="-122"/>
              </a:rPr>
              <a:t>二次查询法</a:t>
            </a:r>
            <a:endParaRPr lang="en-US" altLang="zh-CN" dirty="0">
              <a:latin typeface="微软雅黑" panose="020B0503020204020204" pitchFamily="34" charset="-122"/>
              <a:ea typeface="微软雅黑" panose="020B0503020204020204" pitchFamily="34" charset="-122"/>
            </a:endParaRPr>
          </a:p>
          <a:p>
            <a:r>
              <a:rPr lang="zh-CN" altLang="en-US" b="1" i="0" dirty="0">
                <a:solidFill>
                  <a:srgbClr val="595959"/>
                </a:solidFill>
                <a:effectLst/>
                <a:latin typeface="微软雅黑" panose="020B0503020204020204" pitchFamily="34" charset="-122"/>
                <a:ea typeface="微软雅黑" panose="020B0503020204020204" pitchFamily="34" charset="-122"/>
              </a:rPr>
              <a:t>部分人“偏见”</a:t>
            </a:r>
            <a:r>
              <a:rPr lang="zh-CN" altLang="en-US" b="1" dirty="0">
                <a:solidFill>
                  <a:srgbClr val="595959"/>
                </a:solidFill>
                <a:latin typeface="微软雅黑" panose="020B0503020204020204" pitchFamily="34" charset="-122"/>
                <a:ea typeface="微软雅黑" panose="020B0503020204020204" pitchFamily="34" charset="-122"/>
                <a:sym typeface="Wingdings" panose="05000000000000000000" pitchFamily="2" charset="2"/>
              </a:rPr>
              <a:t>（我就是部分人）</a:t>
            </a:r>
            <a:endParaRPr lang="en-US" altLang="zh-CN" b="1" i="0" dirty="0">
              <a:solidFill>
                <a:srgbClr val="595959"/>
              </a:solidFill>
              <a:effectLst/>
              <a:latin typeface="微软雅黑" panose="020B0503020204020204" pitchFamily="34" charset="-122"/>
              <a:ea typeface="微软雅黑" panose="020B0503020204020204" pitchFamily="34" charset="-122"/>
            </a:endParaRPr>
          </a:p>
          <a:p>
            <a:pPr lvl="1"/>
            <a:r>
              <a:rPr lang="zh-CN" altLang="en-US" b="1" i="0" dirty="0">
                <a:solidFill>
                  <a:srgbClr val="595959"/>
                </a:solidFill>
                <a:effectLst/>
                <a:latin typeface="微软雅黑" panose="020B0503020204020204" pitchFamily="34" charset="-122"/>
                <a:ea typeface="微软雅黑" panose="020B0503020204020204" pitchFamily="34" charset="-122"/>
              </a:rPr>
              <a:t>分布式数据库的核心 </a:t>
            </a:r>
            <a:r>
              <a:rPr lang="en-US" altLang="zh-CN" b="1" i="0" dirty="0">
                <a:solidFill>
                  <a:srgbClr val="FF0000"/>
                </a:solidFill>
                <a:effectLst/>
                <a:latin typeface="微软雅黑" panose="020B0503020204020204" pitchFamily="34" charset="-122"/>
                <a:ea typeface="微软雅黑" panose="020B0503020204020204" pitchFamily="34" charset="-122"/>
              </a:rPr>
              <a:t>Trade Off </a:t>
            </a:r>
            <a:r>
              <a:rPr lang="zh-CN" altLang="en-US" b="1" i="0" dirty="0">
                <a:solidFill>
                  <a:srgbClr val="595959"/>
                </a:solidFill>
                <a:effectLst/>
                <a:latin typeface="微软雅黑" panose="020B0503020204020204" pitchFamily="34" charset="-122"/>
                <a:ea typeface="微软雅黑" panose="020B0503020204020204" pitchFamily="34" charset="-122"/>
              </a:rPr>
              <a:t>可以概括为：</a:t>
            </a:r>
            <a:endParaRPr lang="en-US" altLang="zh-CN" b="1" i="0" dirty="0">
              <a:solidFill>
                <a:srgbClr val="595959"/>
              </a:solidFill>
              <a:effectLst/>
              <a:latin typeface="微软雅黑" panose="020B0503020204020204" pitchFamily="34" charset="-122"/>
              <a:ea typeface="微软雅黑" panose="020B0503020204020204" pitchFamily="34" charset="-122"/>
            </a:endParaRPr>
          </a:p>
          <a:p>
            <a:pPr marL="457200" lvl="1" indent="0">
              <a:buNone/>
            </a:pPr>
            <a:r>
              <a:rPr lang="zh-CN" altLang="en-US" b="1" i="0" dirty="0">
                <a:solidFill>
                  <a:srgbClr val="595959"/>
                </a:solidFill>
                <a:effectLst/>
                <a:latin typeface="微软雅黑" panose="020B0503020204020204" pitchFamily="34" charset="-122"/>
                <a:ea typeface="微软雅黑" panose="020B0503020204020204" pitchFamily="34" charset="-122"/>
              </a:rPr>
              <a:t>“以质换量”：牺牲功能、局部性能、复杂度、可靠性，换取更大的数据容量与请求吞吐量。</a:t>
            </a:r>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0559309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9F84A3A-A65A-ACD7-5D99-A71702D2157A}"/>
              </a:ext>
            </a:extLst>
          </p:cNvPr>
          <p:cNvSpPr>
            <a:spLocks noGrp="1"/>
          </p:cNvSpPr>
          <p:nvPr>
            <p:ph idx="1"/>
          </p:nvPr>
        </p:nvSpPr>
        <p:spPr>
          <a:xfrm>
            <a:off x="747003" y="2325189"/>
            <a:ext cx="8596668" cy="1889761"/>
          </a:xfrm>
        </p:spPr>
        <p:txBody>
          <a:bodyPr>
            <a:normAutofit/>
          </a:bodyPr>
          <a:lstStyle/>
          <a:p>
            <a:pPr marL="0" indent="0" algn="ctr">
              <a:buNone/>
            </a:pPr>
            <a:r>
              <a:rPr lang="zh-CN" altLang="en-US" sz="11500" dirty="0"/>
              <a:t>谢谢</a:t>
            </a:r>
            <a:endParaRPr lang="en-US" sz="11500" dirty="0"/>
          </a:p>
        </p:txBody>
      </p:sp>
    </p:spTree>
    <p:extLst>
      <p:ext uri="{BB962C8B-B14F-4D97-AF65-F5344CB8AC3E}">
        <p14:creationId xmlns:p14="http://schemas.microsoft.com/office/powerpoint/2010/main" val="19794206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FE296E-4C2C-0E5A-8264-E1A3A446EFB9}"/>
              </a:ext>
            </a:extLst>
          </p:cNvPr>
          <p:cNvSpPr>
            <a:spLocks noGrp="1"/>
          </p:cNvSpPr>
          <p:nvPr>
            <p:ph type="title"/>
          </p:nvPr>
        </p:nvSpPr>
        <p:spPr>
          <a:xfrm>
            <a:off x="768531" y="0"/>
            <a:ext cx="10515600" cy="783771"/>
          </a:xfrm>
        </p:spPr>
        <p:txBody>
          <a:bodyPr>
            <a:normAutofit/>
          </a:bodyPr>
          <a:lstStyle/>
          <a:p>
            <a:r>
              <a:rPr lang="zh-CN" altLang="en-US" sz="3600" b="1" dirty="0">
                <a:latin typeface="微软雅黑" panose="020B0503020204020204" pitchFamily="34" charset="-122"/>
                <a:ea typeface="微软雅黑" panose="020B0503020204020204" pitchFamily="34" charset="-122"/>
              </a:rPr>
              <a:t>向量</a:t>
            </a:r>
            <a:r>
              <a:rPr lang="en-US" altLang="zh-CN" sz="3600" b="1" dirty="0">
                <a:latin typeface="微软雅黑" panose="020B0503020204020204" pitchFamily="34" charset="-122"/>
                <a:ea typeface="微软雅黑" panose="020B0503020204020204" pitchFamily="34" charset="-122"/>
              </a:rPr>
              <a:t>(</a:t>
            </a:r>
            <a:r>
              <a:rPr lang="zh-CN" altLang="en-US" sz="3600" b="1" dirty="0">
                <a:latin typeface="微软雅黑" panose="020B0503020204020204" pitchFamily="34" charset="-122"/>
                <a:ea typeface="微软雅黑" panose="020B0503020204020204" pitchFamily="34" charset="-122"/>
              </a:rPr>
              <a:t>数据库</a:t>
            </a:r>
            <a:r>
              <a:rPr lang="en-US" altLang="zh-CN" sz="3600" b="1" dirty="0">
                <a:latin typeface="微软雅黑" panose="020B0503020204020204" pitchFamily="34" charset="-122"/>
                <a:ea typeface="微软雅黑" panose="020B0503020204020204" pitchFamily="34" charset="-122"/>
              </a:rPr>
              <a:t>)</a:t>
            </a:r>
            <a:r>
              <a:rPr lang="zh-CN" altLang="en-US" sz="3600" b="1" dirty="0">
                <a:latin typeface="微软雅黑" panose="020B0503020204020204" pitchFamily="34" charset="-122"/>
                <a:ea typeface="微软雅黑" panose="020B0503020204020204" pitchFamily="34" charset="-122"/>
              </a:rPr>
              <a:t>索引</a:t>
            </a:r>
            <a:r>
              <a:rPr lang="zh-CN" altLang="en-US" sz="1600" b="1" dirty="0">
                <a:solidFill>
                  <a:srgbClr val="FF0000"/>
                </a:solidFill>
                <a:highlight>
                  <a:srgbClr val="FFFF00"/>
                </a:highlight>
                <a:latin typeface="微软雅黑" panose="020B0503020204020204" pitchFamily="34" charset="-122"/>
                <a:ea typeface="微软雅黑" panose="020B0503020204020204" pitchFamily="34" charset="-122"/>
              </a:rPr>
              <a:t>（学识浅薄，理解不够严谨专业充分）</a:t>
            </a:r>
            <a:endParaRPr lang="en-US" sz="1600" b="1" dirty="0">
              <a:solidFill>
                <a:srgbClr val="FF0000"/>
              </a:solidFill>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5C843EC9-2C5F-D533-1BC2-292772A13F64}"/>
              </a:ext>
            </a:extLst>
          </p:cNvPr>
          <p:cNvSpPr>
            <a:spLocks noGrp="1"/>
          </p:cNvSpPr>
          <p:nvPr>
            <p:ph idx="1"/>
          </p:nvPr>
        </p:nvSpPr>
        <p:spPr>
          <a:xfrm>
            <a:off x="191589" y="609600"/>
            <a:ext cx="11739154" cy="6248400"/>
          </a:xfrm>
        </p:spPr>
        <p:txBody>
          <a:bodyPr>
            <a:normAutofit fontScale="32500" lnSpcReduction="20000"/>
          </a:bodyPr>
          <a:lstStyle/>
          <a:p>
            <a:r>
              <a:rPr lang="zh-CN" altLang="en-US" sz="3700" b="1" dirty="0">
                <a:solidFill>
                  <a:srgbClr val="FF0000"/>
                </a:solidFill>
                <a:highlight>
                  <a:srgbClr val="FFFF00"/>
                </a:highlight>
                <a:latin typeface="微软雅黑" panose="020B0503020204020204" pitchFamily="34" charset="-122"/>
                <a:ea typeface="微软雅黑" panose="020B0503020204020204" pitchFamily="34" charset="-122"/>
              </a:rPr>
              <a:t>性能依旧是永恒的目的</a:t>
            </a:r>
          </a:p>
          <a:p>
            <a:r>
              <a:rPr lang="zh-CN" altLang="en-US" sz="2800" b="1" dirty="0">
                <a:latin typeface="微软雅黑" panose="020B0503020204020204" pitchFamily="34" charset="-122"/>
                <a:ea typeface="微软雅黑" panose="020B0503020204020204" pitchFamily="34" charset="-122"/>
              </a:rPr>
              <a:t>基于平面、线性索引</a:t>
            </a:r>
            <a:r>
              <a:rPr lang="zh-CN" altLang="en-US" sz="2800" b="1" dirty="0">
                <a:solidFill>
                  <a:srgbClr val="FF0000"/>
                </a:solidFill>
                <a:highlight>
                  <a:srgbClr val="FFFF00"/>
                </a:highlight>
                <a:latin typeface="微软雅黑" panose="020B0503020204020204" pitchFamily="34" charset="-122"/>
                <a:ea typeface="微软雅黑" panose="020B0503020204020204" pitchFamily="34" charset="-122"/>
              </a:rPr>
              <a:t>（不是索引）</a:t>
            </a:r>
            <a:r>
              <a:rPr lang="en-US" altLang="zh-CN" sz="2800" b="1" dirty="0">
                <a:latin typeface="微软雅黑" panose="020B0503020204020204" pitchFamily="34" charset="-122"/>
                <a:ea typeface="微软雅黑" panose="020B0503020204020204" pitchFamily="34" charset="-122"/>
              </a:rPr>
              <a:t>/Flat</a:t>
            </a:r>
            <a:r>
              <a:rPr lang="zh-CN" altLang="en-US" sz="2800" b="1" dirty="0">
                <a:latin typeface="微软雅黑" panose="020B0503020204020204" pitchFamily="34" charset="-122"/>
                <a:ea typeface="微软雅黑" panose="020B0503020204020204" pitchFamily="34" charset="-122"/>
              </a:rPr>
              <a:t>文件</a:t>
            </a:r>
            <a:r>
              <a:rPr lang="en-US" altLang="zh-CN" sz="2800" b="1" dirty="0">
                <a:latin typeface="微软雅黑" panose="020B0503020204020204" pitchFamily="34" charset="-122"/>
                <a:ea typeface="微软雅黑" panose="020B0503020204020204" pitchFamily="34" charset="-122"/>
              </a:rPr>
              <a:t>/</a:t>
            </a:r>
            <a:r>
              <a:rPr lang="zh-CN" altLang="en-US" sz="2800" b="1" dirty="0">
                <a:latin typeface="微软雅黑" panose="020B0503020204020204" pitchFamily="34" charset="-122"/>
                <a:ea typeface="微软雅黑" panose="020B0503020204020204" pitchFamily="34" charset="-122"/>
              </a:rPr>
              <a:t>暴力计算</a:t>
            </a:r>
            <a:endParaRPr lang="en-US" altLang="zh-CN" sz="2800" b="1" dirty="0">
              <a:latin typeface="微软雅黑" panose="020B0503020204020204" pitchFamily="34" charset="-122"/>
              <a:ea typeface="微软雅黑" panose="020B0503020204020204" pitchFamily="34" charset="-122"/>
            </a:endParaRPr>
          </a:p>
          <a:p>
            <a:pPr lvl="1"/>
            <a:r>
              <a:rPr lang="zh-CN" altLang="en-US" sz="2500" b="1" dirty="0">
                <a:latin typeface="微软雅黑" panose="020B0503020204020204" pitchFamily="34" charset="-122"/>
                <a:ea typeface="微软雅黑" panose="020B0503020204020204" pitchFamily="34" charset="-122"/>
              </a:rPr>
              <a:t>暴力计算是最简单但复杂度最高的一种方式，存储空间未经划分，这是一种通过将</a:t>
            </a:r>
            <a:r>
              <a:rPr lang="zh-CN" altLang="en-US" sz="2500" b="1" dirty="0">
                <a:highlight>
                  <a:srgbClr val="FFFF00"/>
                </a:highlight>
                <a:latin typeface="微软雅黑" panose="020B0503020204020204" pitchFamily="34" charset="-122"/>
                <a:ea typeface="微软雅黑" panose="020B0503020204020204" pitchFamily="34" charset="-122"/>
              </a:rPr>
              <a:t>检索向量与数据库中的每个预存向量</a:t>
            </a:r>
            <a:r>
              <a:rPr lang="zh-CN" altLang="en-US" sz="2500" b="1" dirty="0">
                <a:latin typeface="微软雅黑" panose="020B0503020204020204" pitchFamily="34" charset="-122"/>
                <a:ea typeface="微软雅黑" panose="020B0503020204020204" pitchFamily="34" charset="-122"/>
              </a:rPr>
              <a:t>进行比较来索引向量的方法</a:t>
            </a:r>
            <a:endParaRPr lang="en-US" altLang="zh-CN" sz="2500" b="1" dirty="0">
              <a:latin typeface="微软雅黑" panose="020B0503020204020204" pitchFamily="34" charset="-122"/>
              <a:ea typeface="微软雅黑" panose="020B0503020204020204" pitchFamily="34" charset="-122"/>
            </a:endParaRPr>
          </a:p>
          <a:p>
            <a:pPr>
              <a:lnSpc>
                <a:spcPct val="100000"/>
              </a:lnSpc>
            </a:pPr>
            <a:r>
              <a:rPr lang="zh-CN" altLang="en-US" sz="2800" b="1" dirty="0">
                <a:latin typeface="微软雅黑" panose="020B0503020204020204" pitchFamily="34" charset="-122"/>
                <a:ea typeface="微软雅黑" panose="020B0503020204020204" pitchFamily="34" charset="-122"/>
              </a:rPr>
              <a:t>基于</a:t>
            </a:r>
            <a:r>
              <a:rPr lang="en-US" altLang="zh-CN" sz="2800" b="1" dirty="0">
                <a:latin typeface="微软雅黑" panose="020B0503020204020204" pitchFamily="34" charset="-122"/>
                <a:ea typeface="微软雅黑" panose="020B0503020204020204" pitchFamily="34" charset="-122"/>
              </a:rPr>
              <a:t>IVF_FLAT</a:t>
            </a:r>
            <a:r>
              <a:rPr lang="zh-CN" altLang="en-US" sz="2800" b="1" dirty="0">
                <a:latin typeface="微软雅黑" panose="020B0503020204020204" pitchFamily="34" charset="-122"/>
                <a:ea typeface="微软雅黑" panose="020B0503020204020204" pitchFamily="34" charset="-122"/>
              </a:rPr>
              <a:t>（</a:t>
            </a:r>
            <a:r>
              <a:rPr lang="zh-CN" altLang="en-US" sz="2800" b="1" dirty="0">
                <a:highlight>
                  <a:srgbClr val="FFFF00"/>
                </a:highlight>
                <a:latin typeface="微软雅黑" panose="020B0503020204020204" pitchFamily="34" charset="-122"/>
                <a:ea typeface="微软雅黑" panose="020B0503020204020204" pitchFamily="34" charset="-122"/>
              </a:rPr>
              <a:t>倒排不是从大到小的意思</a:t>
            </a:r>
            <a:r>
              <a:rPr lang="zh-CN" altLang="en-US" sz="2800" b="1" dirty="0">
                <a:latin typeface="微软雅黑" panose="020B0503020204020204" pitchFamily="34" charset="-122"/>
                <a:ea typeface="微软雅黑" panose="020B0503020204020204" pitchFamily="34" charset="-122"/>
              </a:rPr>
              <a:t>）</a:t>
            </a:r>
          </a:p>
          <a:p>
            <a:pPr lvl="1">
              <a:lnSpc>
                <a:spcPct val="110000"/>
              </a:lnSpc>
            </a:pPr>
            <a:r>
              <a:rPr lang="zh-CN" altLang="en-US" sz="2500" b="1" dirty="0">
                <a:latin typeface="微软雅黑" panose="020B0503020204020204" pitchFamily="34" charset="-122"/>
                <a:ea typeface="微软雅黑" panose="020B0503020204020204" pitchFamily="34" charset="-122"/>
              </a:rPr>
              <a:t>通过</a:t>
            </a:r>
            <a:r>
              <a:rPr lang="zh-CN" altLang="en-US" sz="2500" b="1" dirty="0">
                <a:highlight>
                  <a:srgbClr val="FFFF00"/>
                </a:highlight>
                <a:latin typeface="微软雅黑" panose="020B0503020204020204" pitchFamily="34" charset="-122"/>
                <a:ea typeface="微软雅黑" panose="020B0503020204020204" pitchFamily="34" charset="-122"/>
              </a:rPr>
              <a:t>聚类（</a:t>
            </a:r>
            <a:r>
              <a:rPr lang="en-US" altLang="zh-CN" sz="2500" b="1" dirty="0">
                <a:highlight>
                  <a:srgbClr val="FFFF00"/>
                </a:highlight>
                <a:latin typeface="微软雅黑" panose="020B0503020204020204" pitchFamily="34" charset="-122"/>
                <a:ea typeface="微软雅黑" panose="020B0503020204020204" pitchFamily="34" charset="-122"/>
              </a:rPr>
              <a:t>k-means clustering</a:t>
            </a:r>
            <a:r>
              <a:rPr lang="zh-CN" altLang="en-US" sz="2500" b="1" dirty="0">
                <a:highlight>
                  <a:srgbClr val="FFFF00"/>
                </a:highlight>
                <a:latin typeface="微软雅黑" panose="020B0503020204020204" pitchFamily="34" charset="-122"/>
                <a:ea typeface="微软雅黑" panose="020B0503020204020204" pitchFamily="34" charset="-122"/>
              </a:rPr>
              <a:t>）</a:t>
            </a:r>
            <a:r>
              <a:rPr lang="zh-CN" altLang="en-US" sz="2500" b="1" dirty="0">
                <a:latin typeface="微软雅黑" panose="020B0503020204020204" pitchFamily="34" charset="-122"/>
                <a:ea typeface="微软雅黑" panose="020B0503020204020204" pitchFamily="34" charset="-122"/>
              </a:rPr>
              <a:t>找到质心划分空间，每个向量，归入到距离最近的质心所在空间存储</a:t>
            </a:r>
            <a:endParaRPr lang="en-US" altLang="zh-CN" sz="2500" b="1" dirty="0">
              <a:latin typeface="微软雅黑" panose="020B0503020204020204" pitchFamily="34" charset="-122"/>
              <a:ea typeface="微软雅黑" panose="020B0503020204020204" pitchFamily="34" charset="-122"/>
            </a:endParaRPr>
          </a:p>
          <a:p>
            <a:pPr lvl="1">
              <a:lnSpc>
                <a:spcPct val="110000"/>
              </a:lnSpc>
            </a:pPr>
            <a:r>
              <a:rPr lang="zh-CN" altLang="en-US" sz="2500" b="1" dirty="0">
                <a:latin typeface="微软雅黑" panose="020B0503020204020204" pitchFamily="34" charset="-122"/>
                <a:ea typeface="微软雅黑" panose="020B0503020204020204" pitchFamily="34" charset="-122"/>
              </a:rPr>
              <a:t>索引键就是</a:t>
            </a:r>
            <a:r>
              <a:rPr lang="zh-CN" altLang="en-US" sz="2500" b="1" dirty="0">
                <a:highlight>
                  <a:srgbClr val="FFFF00"/>
                </a:highlight>
                <a:latin typeface="微软雅黑" panose="020B0503020204020204" pitchFamily="34" charset="-122"/>
                <a:ea typeface="微软雅黑" panose="020B0503020204020204" pitchFamily="34" charset="-122"/>
              </a:rPr>
              <a:t>预存向量与质心的距离（</a:t>
            </a:r>
            <a:r>
              <a:rPr lang="en-US" altLang="zh-CN" sz="2500" b="1" dirty="0">
                <a:highlight>
                  <a:srgbClr val="FFFF00"/>
                </a:highlight>
                <a:latin typeface="微软雅黑" panose="020B0503020204020204" pitchFamily="34" charset="-122"/>
                <a:ea typeface="微软雅黑" panose="020B0503020204020204" pitchFamily="34" charset="-122"/>
              </a:rPr>
              <a:t>L2</a:t>
            </a:r>
            <a:r>
              <a:rPr lang="zh-CN" altLang="en-US" sz="2500" b="1" dirty="0">
                <a:highlight>
                  <a:srgbClr val="FFFF00"/>
                </a:highlight>
                <a:latin typeface="微软雅黑" panose="020B0503020204020204" pitchFamily="34" charset="-122"/>
                <a:ea typeface="微软雅黑" panose="020B0503020204020204" pitchFamily="34" charset="-122"/>
              </a:rPr>
              <a:t>无边界，</a:t>
            </a:r>
            <a:r>
              <a:rPr lang="en-US" altLang="zh-CN" sz="2500" b="1" dirty="0">
                <a:highlight>
                  <a:srgbClr val="FFFF00"/>
                </a:highlight>
                <a:latin typeface="微软雅黑" panose="020B0503020204020204" pitchFamily="34" charset="-122"/>
                <a:ea typeface="微软雅黑" panose="020B0503020204020204" pitchFamily="34" charset="-122"/>
              </a:rPr>
              <a:t>Cosine</a:t>
            </a:r>
            <a:r>
              <a:rPr lang="zh-CN" altLang="en-US" sz="2500" b="1" dirty="0">
                <a:highlight>
                  <a:srgbClr val="FFFF00"/>
                </a:highlight>
                <a:latin typeface="微软雅黑" panose="020B0503020204020204" pitchFamily="34" charset="-122"/>
                <a:ea typeface="微软雅黑" panose="020B0503020204020204" pitchFamily="34" charset="-122"/>
              </a:rPr>
              <a:t>）</a:t>
            </a:r>
            <a:r>
              <a:rPr lang="zh-CN" altLang="en-US" sz="2500" b="1" dirty="0">
                <a:latin typeface="微软雅黑" panose="020B0503020204020204" pitchFamily="34" charset="-122"/>
                <a:ea typeface="微软雅黑" panose="020B0503020204020204" pitchFamily="34" charset="-122"/>
              </a:rPr>
              <a:t>，被索引的目标是存储空间，然后与空间中的所有向量遍历计算得到最终结果</a:t>
            </a:r>
            <a:endParaRPr lang="en-US" altLang="zh-CN" sz="2500" b="1" dirty="0">
              <a:latin typeface="微软雅黑" panose="020B0503020204020204" pitchFamily="34" charset="-122"/>
              <a:ea typeface="微软雅黑" panose="020B0503020204020204" pitchFamily="34" charset="-122"/>
            </a:endParaRPr>
          </a:p>
          <a:p>
            <a:r>
              <a:rPr lang="zh-CN" altLang="en-US" sz="2800" b="1" dirty="0">
                <a:latin typeface="微软雅黑" panose="020B0503020204020204" pitchFamily="34" charset="-122"/>
                <a:ea typeface="微软雅黑" panose="020B0503020204020204" pitchFamily="34" charset="-122"/>
              </a:rPr>
              <a:t>基于树</a:t>
            </a:r>
            <a:endParaRPr lang="en-US" altLang="zh-CN" sz="2800" b="1" dirty="0">
              <a:latin typeface="微软雅黑" panose="020B0503020204020204" pitchFamily="34" charset="-122"/>
              <a:ea typeface="微软雅黑" panose="020B0503020204020204" pitchFamily="34" charset="-122"/>
            </a:endParaRPr>
          </a:p>
          <a:p>
            <a:pPr lvl="1"/>
            <a:r>
              <a:rPr lang="zh-CN" altLang="en-US" sz="2500" b="1" dirty="0">
                <a:latin typeface="微软雅黑" panose="020B0503020204020204" pitchFamily="34" charset="-122"/>
                <a:ea typeface="微软雅黑" panose="020B0503020204020204" pitchFamily="34" charset="-122"/>
              </a:rPr>
              <a:t>索引键的选择：类比传统的二叉树，建树索引的时候是决定往左还是往右扩展，不同的向量树索引在于按照什么标准去决策，</a:t>
            </a:r>
            <a:endParaRPr lang="en-US" altLang="zh-CN" sz="2500" b="1" dirty="0">
              <a:latin typeface="微软雅黑" panose="020B0503020204020204" pitchFamily="34" charset="-122"/>
              <a:ea typeface="微软雅黑" panose="020B0503020204020204" pitchFamily="34" charset="-122"/>
            </a:endParaRPr>
          </a:p>
          <a:p>
            <a:pPr lvl="2"/>
            <a:r>
              <a:rPr lang="zh-CN" altLang="en-US" sz="2500" b="1" strike="sngStrike" dirty="0">
                <a:highlight>
                  <a:srgbClr val="FFFF00"/>
                </a:highlight>
                <a:latin typeface="微软雅黑" panose="020B0503020204020204" pitchFamily="34" charset="-122"/>
                <a:ea typeface="微软雅黑" panose="020B0503020204020204" pitchFamily="34" charset="-122"/>
              </a:rPr>
              <a:t>例如：</a:t>
            </a:r>
            <a:r>
              <a:rPr lang="zh-CN" altLang="en-US" sz="2500" b="1" strike="sngStrike" dirty="0">
                <a:latin typeface="微软雅黑" panose="020B0503020204020204" pitchFamily="34" charset="-122"/>
                <a:ea typeface="微软雅黑" panose="020B0503020204020204" pitchFamily="34" charset="-122"/>
              </a:rPr>
              <a:t>选取</a:t>
            </a:r>
            <a:r>
              <a:rPr lang="zh-CN" altLang="en-US" sz="2500" b="1" strike="sngStrike" dirty="0">
                <a:highlight>
                  <a:srgbClr val="FFFF00"/>
                </a:highlight>
                <a:latin typeface="微软雅黑" panose="020B0503020204020204" pitchFamily="34" charset="-122"/>
                <a:ea typeface="微软雅黑" panose="020B0503020204020204" pitchFamily="34" charset="-122"/>
              </a:rPr>
              <a:t>向量中某个方差</a:t>
            </a:r>
            <a:r>
              <a:rPr lang="zh-CN" altLang="en-US" sz="2500" b="1" strike="sngStrike" dirty="0">
                <a:latin typeface="微软雅黑" panose="020B0503020204020204" pitchFamily="34" charset="-122"/>
                <a:ea typeface="微软雅黑" panose="020B0503020204020204" pitchFamily="34" charset="-122"/>
              </a:rPr>
              <a:t>最大的维度取中值作为判定标准，也就是以超平面去划分空间，创建索引</a:t>
            </a:r>
            <a:endParaRPr lang="en-US" altLang="zh-CN" sz="2500" b="1" strike="sngStrike" dirty="0">
              <a:latin typeface="微软雅黑" panose="020B0503020204020204" pitchFamily="34" charset="-122"/>
              <a:ea typeface="微软雅黑" panose="020B0503020204020204" pitchFamily="34" charset="-122"/>
            </a:endParaRPr>
          </a:p>
          <a:p>
            <a:pPr lvl="2"/>
            <a:r>
              <a:rPr lang="zh-CN" altLang="en-US" sz="2500" b="1" dirty="0">
                <a:highlight>
                  <a:srgbClr val="FFFF00"/>
                </a:highlight>
                <a:latin typeface="微软雅黑" panose="020B0503020204020204" pitchFamily="34" charset="-122"/>
                <a:ea typeface="微软雅黑" panose="020B0503020204020204" pitchFamily="34" charset="-122"/>
              </a:rPr>
              <a:t>例如：</a:t>
            </a:r>
            <a:r>
              <a:rPr lang="zh-CN" altLang="en-US" sz="2500" b="1" dirty="0">
                <a:latin typeface="微软雅黑" panose="020B0503020204020204" pitchFamily="34" charset="-122"/>
                <a:ea typeface="微软雅黑" panose="020B0503020204020204" pitchFamily="34" charset="-122"/>
              </a:rPr>
              <a:t>先选取一个</a:t>
            </a:r>
            <a:r>
              <a:rPr lang="zh-CN" altLang="en-US" sz="2500" b="1" dirty="0">
                <a:highlight>
                  <a:srgbClr val="FFFF00"/>
                </a:highlight>
                <a:latin typeface="微软雅黑" panose="020B0503020204020204" pitchFamily="34" charset="-122"/>
                <a:ea typeface="微软雅黑" panose="020B0503020204020204" pitchFamily="34" charset="-122"/>
              </a:rPr>
              <a:t>制高点</a:t>
            </a:r>
            <a:r>
              <a:rPr lang="zh-CN" altLang="en-US" sz="2500" b="1" dirty="0">
                <a:latin typeface="微软雅黑" panose="020B0503020204020204" pitchFamily="34" charset="-122"/>
                <a:ea typeface="微软雅黑" panose="020B0503020204020204" pitchFamily="34" charset="-122"/>
              </a:rPr>
              <a:t>，然后计算每个</a:t>
            </a:r>
            <a:r>
              <a:rPr lang="zh-CN" altLang="en-US" sz="2500" b="1" dirty="0">
                <a:highlight>
                  <a:srgbClr val="FFFF00"/>
                </a:highlight>
                <a:latin typeface="微软雅黑" panose="020B0503020204020204" pitchFamily="34" charset="-122"/>
                <a:ea typeface="微软雅黑" panose="020B0503020204020204" pitchFamily="34" charset="-122"/>
              </a:rPr>
              <a:t>点和制高点的距离，取距离中值作为判定标准划分空间、创建索引</a:t>
            </a:r>
            <a:endParaRPr lang="en-US" altLang="zh-CN" sz="2500" b="1" dirty="0">
              <a:highlight>
                <a:srgbClr val="FFFF00"/>
              </a:highlight>
              <a:latin typeface="微软雅黑" panose="020B0503020204020204" pitchFamily="34" charset="-122"/>
              <a:ea typeface="微软雅黑" panose="020B0503020204020204" pitchFamily="34" charset="-122"/>
            </a:endParaRPr>
          </a:p>
          <a:p>
            <a:pPr lvl="1"/>
            <a:r>
              <a:rPr lang="zh-CN" altLang="en-US" sz="2500" b="1" dirty="0">
                <a:latin typeface="微软雅黑" panose="020B0503020204020204" pitchFamily="34" charset="-122"/>
                <a:ea typeface="微软雅黑" panose="020B0503020204020204" pitchFamily="34" charset="-122"/>
              </a:rPr>
              <a:t>由于需要回溯的，都决定了基于树的方法在性能上要稍逊一筹</a:t>
            </a:r>
            <a:endParaRPr lang="en-US" altLang="zh-CN" sz="2500" b="1" dirty="0">
              <a:latin typeface="微软雅黑" panose="020B0503020204020204" pitchFamily="34" charset="-122"/>
              <a:ea typeface="微软雅黑" panose="020B0503020204020204" pitchFamily="34" charset="-122"/>
            </a:endParaRPr>
          </a:p>
          <a:p>
            <a:r>
              <a:rPr lang="zh-CN" altLang="en-US" sz="2800" b="1" dirty="0">
                <a:latin typeface="微软雅黑" panose="020B0503020204020204" pitchFamily="34" charset="-122"/>
                <a:ea typeface="微软雅黑" panose="020B0503020204020204" pitchFamily="34" charset="-122"/>
              </a:rPr>
              <a:t>基于局部敏感哈希</a:t>
            </a:r>
            <a:r>
              <a:rPr lang="en-US" altLang="zh-CN" sz="2800" b="1" dirty="0">
                <a:latin typeface="微软雅黑" panose="020B0503020204020204" pitchFamily="34" charset="-122"/>
                <a:ea typeface="微软雅黑" panose="020B0503020204020204" pitchFamily="34" charset="-122"/>
              </a:rPr>
              <a:t>(Locality Sensitive Hashing</a:t>
            </a:r>
            <a:r>
              <a:rPr lang="zh-CN" altLang="en-US" sz="2800" b="1" dirty="0">
                <a:latin typeface="微软雅黑" panose="020B0503020204020204" pitchFamily="34" charset="-122"/>
                <a:ea typeface="微软雅黑" panose="020B0503020204020204" pitchFamily="34" charset="-122"/>
              </a:rPr>
              <a:t>，</a:t>
            </a:r>
            <a:r>
              <a:rPr lang="en-US" altLang="zh-CN" sz="2800" b="1" dirty="0">
                <a:latin typeface="微软雅黑" panose="020B0503020204020204" pitchFamily="34" charset="-122"/>
                <a:ea typeface="微软雅黑" panose="020B0503020204020204" pitchFamily="34" charset="-122"/>
              </a:rPr>
              <a:t>LSH)</a:t>
            </a:r>
            <a:endParaRPr lang="zh-CN" altLang="en-US" sz="2800" b="1" dirty="0">
              <a:latin typeface="微软雅黑" panose="020B0503020204020204" pitchFamily="34" charset="-122"/>
              <a:ea typeface="微软雅黑" panose="020B0503020204020204" pitchFamily="34" charset="-122"/>
            </a:endParaRPr>
          </a:p>
          <a:p>
            <a:pPr lvl="1">
              <a:lnSpc>
                <a:spcPct val="100000"/>
              </a:lnSpc>
            </a:pPr>
            <a:r>
              <a:rPr lang="zh-CN" altLang="en-US" sz="2500" b="1" dirty="0">
                <a:latin typeface="微软雅黑" panose="020B0503020204020204" pitchFamily="34" charset="-122"/>
                <a:ea typeface="微软雅黑" panose="020B0503020204020204" pitchFamily="34" charset="-122"/>
              </a:rPr>
              <a:t>索引键的哈希值，区别于传统哈希尽量不产生碰撞，局部敏感哈希</a:t>
            </a:r>
            <a:r>
              <a:rPr lang="zh-CN" altLang="en-US" sz="2500" b="1" dirty="0">
                <a:highlight>
                  <a:srgbClr val="FFFF00"/>
                </a:highlight>
                <a:latin typeface="微软雅黑" panose="020B0503020204020204" pitchFamily="34" charset="-122"/>
                <a:ea typeface="微软雅黑" panose="020B0503020204020204" pitchFamily="34" charset="-122"/>
              </a:rPr>
              <a:t>依赖碰撞</a:t>
            </a:r>
            <a:r>
              <a:rPr lang="zh-CN" altLang="en-US" sz="2500" b="1" dirty="0">
                <a:latin typeface="微软雅黑" panose="020B0503020204020204" pitchFamily="34" charset="-122"/>
                <a:ea typeface="微软雅黑" panose="020B0503020204020204" pitchFamily="34" charset="-122"/>
              </a:rPr>
              <a:t>来查找近邻，类似：一致性哈希、空间</a:t>
            </a:r>
            <a:r>
              <a:rPr lang="en-US" altLang="zh-CN" sz="2500" b="1" dirty="0">
                <a:latin typeface="微软雅黑" panose="020B0503020204020204" pitchFamily="34" charset="-122"/>
                <a:ea typeface="微软雅黑" panose="020B0503020204020204" pitchFamily="34" charset="-122"/>
              </a:rPr>
              <a:t>GEO</a:t>
            </a:r>
            <a:r>
              <a:rPr lang="zh-CN" altLang="en-US" sz="2500" b="1" dirty="0">
                <a:latin typeface="微软雅黑" panose="020B0503020204020204" pitchFamily="34" charset="-122"/>
                <a:ea typeface="微软雅黑" panose="020B0503020204020204" pitchFamily="34" charset="-122"/>
              </a:rPr>
              <a:t>哈希、</a:t>
            </a:r>
            <a:r>
              <a:rPr lang="en-US" altLang="zh-CN" sz="2500" b="1" dirty="0" err="1">
                <a:latin typeface="微软雅黑" panose="020B0503020204020204" pitchFamily="34" charset="-122"/>
                <a:ea typeface="微软雅黑" panose="020B0503020204020204" pitchFamily="34" charset="-122"/>
              </a:rPr>
              <a:t>SIMHash</a:t>
            </a:r>
            <a:r>
              <a:rPr lang="zh-CN" altLang="en-US" sz="2500" b="1" dirty="0">
                <a:latin typeface="微软雅黑" panose="020B0503020204020204" pitchFamily="34" charset="-122"/>
                <a:ea typeface="微软雅黑" panose="020B0503020204020204" pitchFamily="34" charset="-122"/>
              </a:rPr>
              <a:t>、</a:t>
            </a:r>
            <a:r>
              <a:rPr lang="en-US" altLang="zh-CN" sz="2500" b="1" dirty="0">
                <a:latin typeface="微软雅黑" panose="020B0503020204020204" pitchFamily="34" charset="-122"/>
                <a:ea typeface="微软雅黑" panose="020B0503020204020204" pitchFamily="34" charset="-122"/>
              </a:rPr>
              <a:t>24</a:t>
            </a:r>
          </a:p>
          <a:p>
            <a:pPr lvl="1">
              <a:lnSpc>
                <a:spcPct val="100000"/>
              </a:lnSpc>
            </a:pPr>
            <a:r>
              <a:rPr lang="zh-CN" altLang="en-US" sz="2500" b="1" dirty="0">
                <a:latin typeface="微软雅黑" panose="020B0503020204020204" pitchFamily="34" charset="-122"/>
                <a:ea typeface="微软雅黑" panose="020B0503020204020204" pitchFamily="34" charset="-122"/>
              </a:rPr>
              <a:t>高维空间的两点若</a:t>
            </a:r>
            <a:r>
              <a:rPr lang="zh-CN" altLang="en-US" sz="2500" b="1" dirty="0">
                <a:highlight>
                  <a:srgbClr val="FFFF00"/>
                </a:highlight>
                <a:latin typeface="微软雅黑" panose="020B0503020204020204" pitchFamily="34" charset="-122"/>
                <a:ea typeface="微软雅黑" panose="020B0503020204020204" pitchFamily="34" charset="-122"/>
              </a:rPr>
              <a:t>距离很近</a:t>
            </a:r>
            <a:r>
              <a:rPr lang="zh-CN" altLang="en-US" sz="2500" b="1" dirty="0">
                <a:solidFill>
                  <a:srgbClr val="FF0000"/>
                </a:solidFill>
                <a:highlight>
                  <a:srgbClr val="FFFF00"/>
                </a:highlight>
                <a:latin typeface="微软雅黑" panose="020B0503020204020204" pitchFamily="34" charset="-122"/>
                <a:ea typeface="微软雅黑" panose="020B0503020204020204" pitchFamily="34" charset="-122"/>
              </a:rPr>
              <a:t>（应该不是 </a:t>
            </a:r>
            <a:r>
              <a:rPr lang="en-US" altLang="zh-CN" sz="2500" b="1" dirty="0">
                <a:solidFill>
                  <a:srgbClr val="FF0000"/>
                </a:solidFill>
                <a:highlight>
                  <a:srgbClr val="FFFF00"/>
                </a:highlight>
                <a:latin typeface="微软雅黑" panose="020B0503020204020204" pitchFamily="34" charset="-122"/>
                <a:ea typeface="微软雅黑" panose="020B0503020204020204" pitchFamily="34" charset="-122"/>
              </a:rPr>
              <a:t>L2</a:t>
            </a:r>
            <a:r>
              <a:rPr lang="zh-CN" altLang="en-US" sz="2500" b="1" dirty="0">
                <a:solidFill>
                  <a:srgbClr val="FF0000"/>
                </a:solidFill>
                <a:highlight>
                  <a:srgbClr val="FFFF00"/>
                </a:highlight>
                <a:latin typeface="微软雅黑" panose="020B0503020204020204" pitchFamily="34" charset="-122"/>
                <a:ea typeface="微软雅黑" panose="020B0503020204020204" pitchFamily="34" charset="-122"/>
              </a:rPr>
              <a:t>）</a:t>
            </a:r>
            <a:r>
              <a:rPr lang="zh-CN" altLang="en-US" sz="2500" b="1" dirty="0">
                <a:latin typeface="微软雅黑" panose="020B0503020204020204" pitchFamily="34" charset="-122"/>
                <a:ea typeface="微软雅黑" panose="020B0503020204020204" pitchFamily="34" charset="-122"/>
              </a:rPr>
              <a:t>，则局部敏感哈希值有很大的概率是一样的</a:t>
            </a:r>
            <a:endParaRPr lang="en-US" altLang="zh-CN" sz="2500" b="1" dirty="0">
              <a:latin typeface="微软雅黑" panose="020B0503020204020204" pitchFamily="34" charset="-122"/>
              <a:ea typeface="微软雅黑" panose="020B0503020204020204" pitchFamily="34" charset="-122"/>
            </a:endParaRPr>
          </a:p>
          <a:p>
            <a:pPr lvl="1">
              <a:lnSpc>
                <a:spcPct val="100000"/>
              </a:lnSpc>
            </a:pPr>
            <a:r>
              <a:rPr lang="zh-CN" altLang="en-US" sz="2500" b="1" strike="sngStrike" dirty="0">
                <a:latin typeface="微软雅黑" panose="020B0503020204020204" pitchFamily="34" charset="-122"/>
                <a:ea typeface="微软雅黑" panose="020B0503020204020204" pitchFamily="34" charset="-122"/>
              </a:rPr>
              <a:t>无顺序、无大小？？</a:t>
            </a:r>
          </a:p>
          <a:p>
            <a:pPr>
              <a:lnSpc>
                <a:spcPct val="100000"/>
              </a:lnSpc>
            </a:pPr>
            <a:r>
              <a:rPr lang="zh-CN" altLang="en-US" sz="2800" b="1" dirty="0">
                <a:latin typeface="微软雅黑" panose="020B0503020204020204" pitchFamily="34" charset="-122"/>
                <a:ea typeface="微软雅黑" panose="020B0503020204020204" pitchFamily="34" charset="-122"/>
              </a:rPr>
              <a:t>基于图</a:t>
            </a:r>
            <a:endParaRPr lang="en-US" altLang="zh-CN" sz="2800" b="1" dirty="0">
              <a:latin typeface="微软雅黑" panose="020B0503020204020204" pitchFamily="34" charset="-122"/>
              <a:ea typeface="微软雅黑" panose="020B0503020204020204" pitchFamily="34" charset="-122"/>
            </a:endParaRPr>
          </a:p>
          <a:p>
            <a:pPr lvl="1">
              <a:lnSpc>
                <a:spcPct val="110000"/>
              </a:lnSpc>
            </a:pPr>
            <a:r>
              <a:rPr lang="zh-CN" altLang="en-US" sz="2500" b="1" dirty="0">
                <a:highlight>
                  <a:srgbClr val="FFFF00"/>
                </a:highlight>
                <a:latin typeface="微软雅黑" panose="020B0503020204020204" pitchFamily="34" charset="-122"/>
                <a:ea typeface="微软雅黑" panose="020B0503020204020204" pitchFamily="34" charset="-122"/>
              </a:rPr>
              <a:t>基于预存向量（顶点）的度（边、弧），与中心点的距离的索引键</a:t>
            </a:r>
            <a:endParaRPr lang="en-US" altLang="zh-CN" sz="2500" b="1" dirty="0">
              <a:highlight>
                <a:srgbClr val="FFFF00"/>
              </a:highlight>
              <a:latin typeface="微软雅黑" panose="020B0503020204020204" pitchFamily="34" charset="-122"/>
              <a:ea typeface="微软雅黑" panose="020B0503020204020204" pitchFamily="34" charset="-122"/>
            </a:endParaRPr>
          </a:p>
          <a:p>
            <a:pPr lvl="1">
              <a:lnSpc>
                <a:spcPct val="110000"/>
              </a:lnSpc>
            </a:pPr>
            <a:r>
              <a:rPr lang="en-US" sz="2500" b="1" dirty="0" err="1">
                <a:latin typeface="微软雅黑" panose="020B0503020204020204" pitchFamily="34" charset="-122"/>
                <a:ea typeface="微软雅黑" panose="020B0503020204020204" pitchFamily="34" charset="-122"/>
              </a:rPr>
              <a:t>RNSG（Refined</a:t>
            </a:r>
            <a:r>
              <a:rPr lang="en-US" sz="2500" b="1" dirty="0">
                <a:latin typeface="微软雅黑" panose="020B0503020204020204" pitchFamily="34" charset="-122"/>
                <a:ea typeface="微软雅黑" panose="020B0503020204020204" pitchFamily="34" charset="-122"/>
              </a:rPr>
              <a:t> Navigating Spreading-out Graph)</a:t>
            </a:r>
          </a:p>
          <a:p>
            <a:pPr lvl="2"/>
            <a:r>
              <a:rPr lang="zh-CN" altLang="en-US" sz="2500" b="1" dirty="0">
                <a:highlight>
                  <a:srgbClr val="FFFF00"/>
                </a:highlight>
                <a:latin typeface="微软雅黑" panose="020B0503020204020204" pitchFamily="34" charset="-122"/>
                <a:ea typeface="微软雅黑" panose="020B0503020204020204" pitchFamily="34" charset="-122"/>
              </a:rPr>
              <a:t>以图中心位置设置为导航点，然后使用特定的边缘选择策略来控制每个点的出度（小于或等于 </a:t>
            </a:r>
            <a:r>
              <a:rPr lang="en-US" altLang="zh-CN" sz="2500" b="1" dirty="0" err="1">
                <a:highlight>
                  <a:srgbClr val="FFFF00"/>
                </a:highlight>
                <a:latin typeface="微软雅黑" panose="020B0503020204020204" pitchFamily="34" charset="-122"/>
                <a:ea typeface="微软雅黑" panose="020B0503020204020204" pitchFamily="34" charset="-122"/>
              </a:rPr>
              <a:t>out_degree</a:t>
            </a:r>
            <a:r>
              <a:rPr lang="en-US" altLang="zh-CN" sz="2500" b="1" dirty="0">
                <a:highlight>
                  <a:srgbClr val="FFFF00"/>
                </a:highlight>
                <a:latin typeface="微软雅黑" panose="020B0503020204020204" pitchFamily="34" charset="-122"/>
                <a:ea typeface="微软雅黑" panose="020B0503020204020204" pitchFamily="34" charset="-122"/>
              </a:rPr>
              <a:t> </a:t>
            </a:r>
            <a:r>
              <a:rPr lang="zh-CN" altLang="en-US" sz="2500" b="1" dirty="0">
                <a:highlight>
                  <a:srgbClr val="FFFF00"/>
                </a:highlight>
                <a:latin typeface="微软雅黑" panose="020B0503020204020204" pitchFamily="34" charset="-122"/>
                <a:ea typeface="微软雅黑" panose="020B0503020204020204" pitchFamily="34" charset="-122"/>
              </a:rPr>
              <a:t>）</a:t>
            </a:r>
            <a:endParaRPr lang="en-US" altLang="zh-CN" sz="2500" b="1" dirty="0">
              <a:highlight>
                <a:srgbClr val="FFFF00"/>
              </a:highlight>
              <a:latin typeface="微软雅黑" panose="020B0503020204020204" pitchFamily="34" charset="-122"/>
              <a:ea typeface="微软雅黑" panose="020B0503020204020204" pitchFamily="34" charset="-122"/>
            </a:endParaRPr>
          </a:p>
          <a:p>
            <a:pPr lvl="1">
              <a:lnSpc>
                <a:spcPct val="120000"/>
              </a:lnSpc>
            </a:pPr>
            <a:r>
              <a:rPr lang="en-US" sz="2500" b="1" dirty="0" err="1">
                <a:latin typeface="微软雅黑" panose="020B0503020204020204" pitchFamily="34" charset="-122"/>
                <a:ea typeface="微软雅黑" panose="020B0503020204020204" pitchFamily="34" charset="-122"/>
              </a:rPr>
              <a:t>HNSW（Hierarchical</a:t>
            </a:r>
            <a:r>
              <a:rPr lang="en-US" sz="2500" b="1" dirty="0">
                <a:latin typeface="微软雅黑" panose="020B0503020204020204" pitchFamily="34" charset="-122"/>
                <a:ea typeface="微软雅黑" panose="020B0503020204020204" pitchFamily="34" charset="-122"/>
              </a:rPr>
              <a:t> Small World Graph）</a:t>
            </a:r>
          </a:p>
          <a:p>
            <a:pPr lvl="2"/>
            <a:r>
              <a:rPr lang="zh-CN" altLang="en-US" sz="2500" b="1" dirty="0">
                <a:highlight>
                  <a:srgbClr val="FFFF00"/>
                </a:highlight>
                <a:latin typeface="微软雅黑" panose="020B0503020204020204" pitchFamily="34" charset="-122"/>
                <a:ea typeface="微软雅黑" panose="020B0503020204020204" pitchFamily="34" charset="-122"/>
              </a:rPr>
              <a:t>索引键参数</a:t>
            </a:r>
            <a:endParaRPr lang="en-US" altLang="zh-CN" sz="2500" b="1" dirty="0">
              <a:highlight>
                <a:srgbClr val="FFFF00"/>
              </a:highlight>
              <a:latin typeface="微软雅黑" panose="020B0503020204020204" pitchFamily="34" charset="-122"/>
              <a:ea typeface="微软雅黑" panose="020B0503020204020204" pitchFamily="34" charset="-122"/>
            </a:endParaRPr>
          </a:p>
          <a:p>
            <a:pPr lvl="2"/>
            <a:r>
              <a:rPr lang="zh-CN" altLang="en-US" sz="2500" b="1" dirty="0">
                <a:highlight>
                  <a:srgbClr val="FFFF00"/>
                </a:highlight>
                <a:latin typeface="微软雅黑" panose="020B0503020204020204" pitchFamily="34" charset="-122"/>
                <a:ea typeface="微软雅黑" panose="020B0503020204020204" pitchFamily="34" charset="-122"/>
              </a:rPr>
              <a:t>按照一定的规则为图像构建多层导航结构。上层稀疏，节点之间的距离更远；下层更密集，节点之间的距离更近。</a:t>
            </a:r>
            <a:endParaRPr lang="en-US" altLang="zh-CN" sz="2500" b="1" dirty="0">
              <a:highlight>
                <a:srgbClr val="FFFF00"/>
              </a:highlight>
              <a:latin typeface="微软雅黑" panose="020B0503020204020204" pitchFamily="34" charset="-122"/>
              <a:ea typeface="微软雅黑" panose="020B0503020204020204" pitchFamily="34" charset="-122"/>
            </a:endParaRPr>
          </a:p>
          <a:p>
            <a:pPr lvl="2"/>
            <a:r>
              <a:rPr lang="zh-CN" altLang="en-US" sz="2500" b="1" dirty="0">
                <a:highlight>
                  <a:srgbClr val="FFFF00"/>
                </a:highlight>
                <a:latin typeface="微软雅黑" panose="020B0503020204020204" pitchFamily="34" charset="-122"/>
                <a:ea typeface="微软雅黑" panose="020B0503020204020204" pitchFamily="34" charset="-122"/>
              </a:rPr>
              <a:t>搜索从最上层开始，在本层找到距离目标最近的节点，然后进入下一层开始下一次搜索。经过多次迭代，快速逼近目标位置</a:t>
            </a:r>
            <a:endParaRPr lang="en-US" altLang="zh-CN" sz="2500" b="1" dirty="0">
              <a:highlight>
                <a:srgbClr val="FFFF00"/>
              </a:highlight>
              <a:latin typeface="微软雅黑" panose="020B0503020204020204" pitchFamily="34" charset="-122"/>
              <a:ea typeface="微软雅黑" panose="020B0503020204020204" pitchFamily="34" charset="-122"/>
            </a:endParaRPr>
          </a:p>
          <a:p>
            <a:r>
              <a:rPr lang="zh-CN" altLang="en-US" sz="4300" b="1" dirty="0">
                <a:solidFill>
                  <a:srgbClr val="FF0000"/>
                </a:solidFill>
                <a:latin typeface="微软雅黑" panose="020B0503020204020204" pitchFamily="34" charset="-122"/>
                <a:ea typeface="微软雅黑" panose="020B0503020204020204" pitchFamily="34" charset="-122"/>
              </a:rPr>
              <a:t>通常检索基于距离的索引键都会利用</a:t>
            </a:r>
            <a:r>
              <a:rPr lang="zh-CN" altLang="en-US" sz="4300" b="1" dirty="0">
                <a:solidFill>
                  <a:srgbClr val="FF0000"/>
                </a:solidFill>
                <a:highlight>
                  <a:srgbClr val="FFFF00"/>
                </a:highlight>
                <a:latin typeface="微软雅黑" panose="020B0503020204020204" pitchFamily="34" charset="-122"/>
                <a:ea typeface="微软雅黑" panose="020B0503020204020204" pitchFamily="34" charset="-122"/>
              </a:rPr>
              <a:t>三角形不等式</a:t>
            </a:r>
            <a:r>
              <a:rPr lang="zh-CN" altLang="en-US" sz="4300" b="1" dirty="0">
                <a:solidFill>
                  <a:srgbClr val="FF0000"/>
                </a:solidFill>
                <a:latin typeface="微软雅黑" panose="020B0503020204020204" pitchFamily="34" charset="-122"/>
                <a:ea typeface="微软雅黑" panose="020B0503020204020204" pitchFamily="34" charset="-122"/>
              </a:rPr>
              <a:t>来去除不必要的数据访问</a:t>
            </a:r>
            <a:endParaRPr lang="en-US" altLang="zh-CN" sz="4300" b="1" dirty="0">
              <a:solidFill>
                <a:srgbClr val="FF0000"/>
              </a:solidFill>
              <a:latin typeface="微软雅黑" panose="020B0503020204020204" pitchFamily="34" charset="-122"/>
              <a:ea typeface="微软雅黑" panose="020B0503020204020204" pitchFamily="34" charset="-122"/>
            </a:endParaRPr>
          </a:p>
          <a:p>
            <a:pPr lvl="1"/>
            <a:r>
              <a:rPr lang="zh-CN" altLang="en-US" sz="4300" b="1" dirty="0">
                <a:solidFill>
                  <a:srgbClr val="FF0000"/>
                </a:solidFill>
                <a:latin typeface="微软雅黑" panose="020B0503020204020204" pitchFamily="34" charset="-122"/>
                <a:ea typeface="微软雅黑" panose="020B0503020204020204" pitchFamily="34" charset="-122"/>
              </a:rPr>
              <a:t>当然</a:t>
            </a:r>
            <a:r>
              <a:rPr lang="zh-CN" altLang="en-US" sz="4300" b="1" dirty="0">
                <a:solidFill>
                  <a:schemeClr val="tx1"/>
                </a:solidFill>
                <a:latin typeface="微软雅黑" panose="020B0503020204020204" pitchFamily="34" charset="-122"/>
                <a:ea typeface="微软雅黑" panose="020B0503020204020204" pitchFamily="34" charset="-122"/>
              </a:rPr>
              <a:t>制高点</a:t>
            </a:r>
            <a:r>
              <a:rPr lang="zh-CN" altLang="en-US" sz="4300" b="1" dirty="0">
                <a:solidFill>
                  <a:srgbClr val="FF0000"/>
                </a:solidFill>
                <a:latin typeface="微软雅黑" panose="020B0503020204020204" pitchFamily="34" charset="-122"/>
                <a:ea typeface="微软雅黑" panose="020B0503020204020204" pitchFamily="34" charset="-122"/>
              </a:rPr>
              <a:t>、质心（参照物）要在合适的尽量稳定的位置</a:t>
            </a:r>
          </a:p>
          <a:p>
            <a:r>
              <a:rPr lang="zh-CN" altLang="en-US" sz="4300" b="1" dirty="0">
                <a:solidFill>
                  <a:srgbClr val="FF0000"/>
                </a:solidFill>
                <a:highlight>
                  <a:srgbClr val="FFFF00"/>
                </a:highlight>
                <a:latin typeface="微软雅黑" panose="020B0503020204020204" pitchFamily="34" charset="-122"/>
                <a:ea typeface="微软雅黑" panose="020B0503020204020204" pitchFamily="34" charset="-122"/>
              </a:rPr>
              <a:t>普适问题</a:t>
            </a:r>
            <a:r>
              <a:rPr lang="en-US" altLang="zh-CN" sz="4300" b="1" dirty="0">
                <a:solidFill>
                  <a:srgbClr val="FF0000"/>
                </a:solidFill>
                <a:highlight>
                  <a:srgbClr val="FFFF00"/>
                </a:highlight>
                <a:latin typeface="微软雅黑" panose="020B0503020204020204" pitchFamily="34" charset="-122"/>
                <a:ea typeface="微软雅黑" panose="020B0503020204020204" pitchFamily="34" charset="-122"/>
              </a:rPr>
              <a:t>: </a:t>
            </a:r>
            <a:r>
              <a:rPr lang="zh-CN" altLang="en-US" sz="4300" b="1" dirty="0">
                <a:solidFill>
                  <a:srgbClr val="FF0000"/>
                </a:solidFill>
                <a:highlight>
                  <a:srgbClr val="FFFF00"/>
                </a:highlight>
                <a:latin typeface="微软雅黑" panose="020B0503020204020204" pitchFamily="34" charset="-122"/>
                <a:ea typeface="微软雅黑" panose="020B0503020204020204" pitchFamily="34" charset="-122"/>
              </a:rPr>
              <a:t>随着新随机向量数据的插入，质心会不会发生偏移、空间会不会重新划分？索引数据变动？</a:t>
            </a:r>
            <a:endParaRPr lang="zh-CN" altLang="en-US" sz="2500" dirty="0">
              <a:highlight>
                <a:srgbClr val="FFFF00"/>
              </a:highlight>
              <a:latin typeface="微软雅黑" panose="020B0503020204020204" pitchFamily="34" charset="-122"/>
              <a:ea typeface="微软雅黑" panose="020B0503020204020204" pitchFamily="34" charset="-122"/>
            </a:endParaRPr>
          </a:p>
          <a:p>
            <a:pPr lvl="1"/>
            <a:endParaRPr lang="en-US" altLang="zh-CN" sz="2000" dirty="0">
              <a:latin typeface="微软雅黑" panose="020B0503020204020204" pitchFamily="34" charset="-122"/>
              <a:ea typeface="微软雅黑" panose="020B0503020204020204" pitchFamily="34" charset="-122"/>
            </a:endParaRPr>
          </a:p>
          <a:p>
            <a:pPr lvl="1"/>
            <a:endParaRPr lang="zh-CN" altLang="en-US" sz="2000" dirty="0">
              <a:latin typeface="微软雅黑" panose="020B0503020204020204" pitchFamily="34" charset="-122"/>
              <a:ea typeface="微软雅黑" panose="020B0503020204020204" pitchFamily="34" charset="-122"/>
            </a:endParaRPr>
          </a:p>
        </p:txBody>
      </p:sp>
      <p:pic>
        <p:nvPicPr>
          <p:cNvPr id="6" name="Picture 5">
            <a:extLst>
              <a:ext uri="{FF2B5EF4-FFF2-40B4-BE49-F238E27FC236}">
                <a16:creationId xmlns:a16="http://schemas.microsoft.com/office/drawing/2014/main" id="{A2E1F088-7407-B71C-742A-4FC2BBE82968}"/>
              </a:ext>
            </a:extLst>
          </p:cNvPr>
          <p:cNvPicPr>
            <a:picLocks noChangeAspect="1"/>
          </p:cNvPicPr>
          <p:nvPr/>
        </p:nvPicPr>
        <p:blipFill>
          <a:blip r:embed="rId2"/>
          <a:stretch>
            <a:fillRect/>
          </a:stretch>
        </p:blipFill>
        <p:spPr>
          <a:xfrm>
            <a:off x="7565096" y="1001485"/>
            <a:ext cx="4626904" cy="5464629"/>
          </a:xfrm>
          <a:prstGeom prst="rect">
            <a:avLst/>
          </a:prstGeom>
        </p:spPr>
      </p:pic>
    </p:spTree>
    <p:extLst>
      <p:ext uri="{BB962C8B-B14F-4D97-AF65-F5344CB8AC3E}">
        <p14:creationId xmlns:p14="http://schemas.microsoft.com/office/powerpoint/2010/main" val="35922313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9CCCE-330F-33F9-17D2-E0E80DCFC973}"/>
              </a:ext>
            </a:extLst>
          </p:cNvPr>
          <p:cNvSpPr>
            <a:spLocks noGrp="1"/>
          </p:cNvSpPr>
          <p:nvPr>
            <p:ph type="title"/>
          </p:nvPr>
        </p:nvSpPr>
        <p:spPr>
          <a:xfrm>
            <a:off x="780936" y="35710"/>
            <a:ext cx="8596668" cy="685435"/>
          </a:xfrm>
        </p:spPr>
        <p:txBody>
          <a:bodyPr/>
          <a:lstStyle/>
          <a:p>
            <a:r>
              <a:rPr lang="zh-CN" altLang="en-US" dirty="0">
                <a:latin typeface="微软雅黑" panose="020B0503020204020204" pitchFamily="34" charset="-122"/>
                <a:ea typeface="微软雅黑" panose="020B0503020204020204" pitchFamily="34" charset="-122"/>
              </a:rPr>
              <a:t>倒排索引简介</a:t>
            </a:r>
            <a:endParaRPr lang="en-US"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A02A1663-379B-CCD5-524E-629FE39E7CC7}"/>
              </a:ext>
            </a:extLst>
          </p:cNvPr>
          <p:cNvSpPr>
            <a:spLocks noGrp="1"/>
          </p:cNvSpPr>
          <p:nvPr>
            <p:ph idx="1"/>
          </p:nvPr>
        </p:nvSpPr>
        <p:spPr>
          <a:xfrm>
            <a:off x="462587" y="661440"/>
            <a:ext cx="8200150" cy="6160850"/>
          </a:xfrm>
        </p:spPr>
        <p:txBody>
          <a:bodyPr>
            <a:normAutofit/>
          </a:bodyPr>
          <a:lstStyle/>
          <a:p>
            <a:pPr algn="l"/>
            <a:r>
              <a:rPr lang="zh-CN" altLang="en-US" b="1" dirty="0">
                <a:solidFill>
                  <a:srgbClr val="333333"/>
                </a:solidFill>
                <a:latin typeface="微软雅黑" panose="020B0503020204020204" pitchFamily="34" charset="-122"/>
                <a:ea typeface="微软雅黑" panose="020B0503020204020204" pitchFamily="34" charset="-122"/>
              </a:rPr>
              <a:t>亦称</a:t>
            </a:r>
            <a:r>
              <a:rPr lang="zh-CN" altLang="en-US" b="1" i="0" dirty="0">
                <a:solidFill>
                  <a:srgbClr val="333333"/>
                </a:solidFill>
                <a:effectLst/>
                <a:latin typeface="微软雅黑" panose="020B0503020204020204" pitchFamily="34" charset="-122"/>
                <a:ea typeface="微软雅黑" panose="020B0503020204020204" pitchFamily="34" charset="-122"/>
              </a:rPr>
              <a:t>反向索引、转置索引、置入文件或反向文件</a:t>
            </a:r>
          </a:p>
          <a:p>
            <a:pPr lvl="1"/>
            <a:r>
              <a:rPr lang="zh-CN" altLang="en-US" i="0" dirty="0">
                <a:solidFill>
                  <a:srgbClr val="333333"/>
                </a:solidFill>
                <a:effectLst/>
                <a:latin typeface="微软雅黑" panose="020B0503020204020204" pitchFamily="34" charset="-122"/>
                <a:ea typeface="微软雅黑" panose="020B0503020204020204" pitchFamily="34" charset="-122"/>
              </a:rPr>
              <a:t>被用来存储在全文搜索下某个单词在一个文档或者一组文档中的存储位置的映射。</a:t>
            </a:r>
            <a:endParaRPr lang="en-US" altLang="zh-CN" i="0" dirty="0">
              <a:solidFill>
                <a:srgbClr val="333333"/>
              </a:solidFill>
              <a:effectLst/>
              <a:latin typeface="微软雅黑" panose="020B0503020204020204" pitchFamily="34" charset="-122"/>
              <a:ea typeface="微软雅黑" panose="020B0503020204020204" pitchFamily="34" charset="-122"/>
            </a:endParaRPr>
          </a:p>
          <a:p>
            <a:pPr lvl="2"/>
            <a:r>
              <a:rPr lang="zh-CN" altLang="en-US" i="0" dirty="0">
                <a:solidFill>
                  <a:srgbClr val="333333"/>
                </a:solidFill>
                <a:effectLst/>
                <a:latin typeface="微软雅黑" panose="020B0503020204020204" pitchFamily="34" charset="-122"/>
                <a:ea typeface="微软雅黑" panose="020B0503020204020204" pitchFamily="34" charset="-122"/>
              </a:rPr>
              <a:t>它是文档检索系统中最常用的数据结构。</a:t>
            </a:r>
          </a:p>
          <a:p>
            <a:pPr lvl="1"/>
            <a:r>
              <a:rPr lang="zh-CN" altLang="en-US" i="0" dirty="0">
                <a:solidFill>
                  <a:srgbClr val="333333"/>
                </a:solidFill>
                <a:effectLst/>
                <a:latin typeface="微软雅黑" panose="020B0503020204020204" pitchFamily="34" charset="-122"/>
                <a:ea typeface="微软雅黑" panose="020B0503020204020204" pitchFamily="34" charset="-122"/>
              </a:rPr>
              <a:t>有两种不同的反向索引形式：</a:t>
            </a:r>
          </a:p>
          <a:p>
            <a:pPr lvl="2"/>
            <a:r>
              <a:rPr lang="zh-CN" altLang="en-US" i="0" dirty="0">
                <a:solidFill>
                  <a:srgbClr val="333333"/>
                </a:solidFill>
                <a:effectLst/>
                <a:latin typeface="微软雅黑" panose="020B0503020204020204" pitchFamily="34" charset="-122"/>
                <a:ea typeface="微软雅黑" panose="020B0503020204020204" pitchFamily="34" charset="-122"/>
              </a:rPr>
              <a:t>一条记录的水平反向索引（或者反向文件索引）</a:t>
            </a:r>
            <a:endParaRPr lang="en-US" altLang="zh-CN" i="0" dirty="0">
              <a:solidFill>
                <a:srgbClr val="333333"/>
              </a:solidFill>
              <a:effectLst/>
              <a:latin typeface="微软雅黑" panose="020B0503020204020204" pitchFamily="34" charset="-122"/>
              <a:ea typeface="微软雅黑" panose="020B0503020204020204" pitchFamily="34" charset="-122"/>
            </a:endParaRPr>
          </a:p>
          <a:p>
            <a:pPr lvl="3"/>
            <a:r>
              <a:rPr lang="zh-CN" altLang="en-US" i="0" dirty="0">
                <a:solidFill>
                  <a:srgbClr val="333333"/>
                </a:solidFill>
                <a:effectLst/>
                <a:latin typeface="微软雅黑" panose="020B0503020204020204" pitchFamily="34" charset="-122"/>
                <a:ea typeface="微软雅黑" panose="020B0503020204020204" pitchFamily="34" charset="-122"/>
              </a:rPr>
              <a:t>包含每个引用单词的文档的列表</a:t>
            </a:r>
          </a:p>
          <a:p>
            <a:pPr lvl="2"/>
            <a:r>
              <a:rPr lang="zh-CN" altLang="en-US" i="0" dirty="0">
                <a:solidFill>
                  <a:srgbClr val="333333"/>
                </a:solidFill>
                <a:effectLst/>
                <a:latin typeface="微软雅黑" panose="020B0503020204020204" pitchFamily="34" charset="-122"/>
                <a:ea typeface="微软雅黑" panose="020B0503020204020204" pitchFamily="34" charset="-122"/>
              </a:rPr>
              <a:t>一个单词的水平反向索引（或者完全反向索引）</a:t>
            </a:r>
            <a:endParaRPr lang="en-US" altLang="zh-CN" i="0" dirty="0">
              <a:solidFill>
                <a:srgbClr val="333333"/>
              </a:solidFill>
              <a:effectLst/>
              <a:latin typeface="微软雅黑" panose="020B0503020204020204" pitchFamily="34" charset="-122"/>
              <a:ea typeface="微软雅黑" panose="020B0503020204020204" pitchFamily="34" charset="-122"/>
            </a:endParaRPr>
          </a:p>
          <a:p>
            <a:pPr lvl="3"/>
            <a:r>
              <a:rPr lang="zh-CN" altLang="en-US" i="0" dirty="0">
                <a:solidFill>
                  <a:srgbClr val="333333"/>
                </a:solidFill>
                <a:effectLst/>
                <a:latin typeface="微软雅黑" panose="020B0503020204020204" pitchFamily="34" charset="-122"/>
                <a:ea typeface="微软雅黑" panose="020B0503020204020204" pitchFamily="34" charset="-122"/>
              </a:rPr>
              <a:t>又包含每个单词在一个文档中的位置</a:t>
            </a:r>
            <a:endParaRPr lang="en-US" altLang="zh-CN" i="0" dirty="0">
              <a:solidFill>
                <a:srgbClr val="333333"/>
              </a:solidFill>
              <a:effectLst/>
              <a:latin typeface="微软雅黑" panose="020B0503020204020204" pitchFamily="34" charset="-122"/>
              <a:ea typeface="微软雅黑" panose="020B0503020204020204" pitchFamily="34" charset="-122"/>
            </a:endParaRPr>
          </a:p>
          <a:p>
            <a:pPr lvl="2"/>
            <a:r>
              <a:rPr lang="zh-CN" altLang="en-US" i="0" dirty="0">
                <a:solidFill>
                  <a:srgbClr val="333333"/>
                </a:solidFill>
                <a:effectLst/>
                <a:latin typeface="微软雅黑" panose="020B0503020204020204" pitchFamily="34" charset="-122"/>
                <a:ea typeface="微软雅黑" panose="020B0503020204020204" pitchFamily="34" charset="-122"/>
              </a:rPr>
              <a:t>后者的形式提供了更多的兼容性（比如短语搜索）</a:t>
            </a:r>
            <a:endParaRPr lang="en-US" altLang="zh-CN" i="0" dirty="0">
              <a:solidFill>
                <a:srgbClr val="333333"/>
              </a:solidFill>
              <a:effectLst/>
              <a:latin typeface="微软雅黑" panose="020B0503020204020204" pitchFamily="34" charset="-122"/>
              <a:ea typeface="微软雅黑" panose="020B0503020204020204" pitchFamily="34" charset="-122"/>
            </a:endParaRPr>
          </a:p>
          <a:p>
            <a:pPr lvl="3"/>
            <a:r>
              <a:rPr lang="zh-CN" altLang="en-US" i="0" dirty="0">
                <a:solidFill>
                  <a:srgbClr val="333333"/>
                </a:solidFill>
                <a:effectLst/>
                <a:latin typeface="微软雅黑" panose="020B0503020204020204" pitchFamily="34" charset="-122"/>
                <a:ea typeface="微软雅黑" panose="020B0503020204020204" pitchFamily="34" charset="-122"/>
              </a:rPr>
              <a:t>但是需要更多的时间和空间来创建</a:t>
            </a:r>
            <a:endParaRPr lang="en-US" altLang="zh-CN" i="0" dirty="0">
              <a:solidFill>
                <a:srgbClr val="333333"/>
              </a:solidFill>
              <a:effectLst/>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应用</a:t>
            </a:r>
          </a:p>
          <a:p>
            <a:pPr lvl="2"/>
            <a:r>
              <a:rPr lang="zh-CN" altLang="en-US" dirty="0">
                <a:latin typeface="微软雅黑" panose="020B0503020204020204" pitchFamily="34" charset="-122"/>
                <a:ea typeface="微软雅黑" panose="020B0503020204020204" pitchFamily="34" charset="-122"/>
              </a:rPr>
              <a:t>典型的搜索引擎检索算法</a:t>
            </a:r>
            <a:endParaRPr lang="en-US" altLang="zh-CN" dirty="0">
              <a:latin typeface="微软雅黑" panose="020B0503020204020204" pitchFamily="34" charset="-122"/>
              <a:ea typeface="微软雅黑" panose="020B0503020204020204" pitchFamily="34" charset="-122"/>
            </a:endParaRPr>
          </a:p>
          <a:p>
            <a:pPr lvl="2"/>
            <a:r>
              <a:rPr lang="zh-CN" altLang="en-US" sz="1900" b="1" dirty="0">
                <a:solidFill>
                  <a:srgbClr val="FF0000"/>
                </a:solidFill>
                <a:highlight>
                  <a:srgbClr val="FFFF00"/>
                </a:highlight>
                <a:latin typeface="微软雅黑" panose="020B0503020204020204" pitchFamily="34" charset="-122"/>
                <a:ea typeface="微软雅黑" panose="020B0503020204020204" pitchFamily="34" charset="-122"/>
              </a:rPr>
              <a:t>向量检索场景</a:t>
            </a:r>
            <a:endParaRPr lang="en-US" altLang="zh-CN" sz="1900" b="1" dirty="0">
              <a:solidFill>
                <a:srgbClr val="FF0000"/>
              </a:solidFill>
              <a:highlight>
                <a:srgbClr val="FFFF00"/>
              </a:highlight>
              <a:latin typeface="微软雅黑" panose="020B0503020204020204" pitchFamily="34" charset="-122"/>
              <a:ea typeface="微软雅黑" panose="020B0503020204020204" pitchFamily="34" charset="-122"/>
            </a:endParaRPr>
          </a:p>
          <a:p>
            <a:pPr lvl="3"/>
            <a:r>
              <a:rPr lang="zh-CN" altLang="en-US" sz="1800" b="1" dirty="0">
                <a:solidFill>
                  <a:srgbClr val="FF0000"/>
                </a:solidFill>
                <a:highlight>
                  <a:srgbClr val="FFFF00"/>
                </a:highlight>
                <a:latin typeface="微软雅黑" panose="020B0503020204020204" pitchFamily="34" charset="-122"/>
                <a:ea typeface="微软雅黑" panose="020B0503020204020204" pitchFamily="34" charset="-122"/>
              </a:rPr>
              <a:t>单词（关键字）相当于向量</a:t>
            </a:r>
            <a:endParaRPr lang="en-US" altLang="zh-CN" sz="1800" b="1" dirty="0">
              <a:solidFill>
                <a:srgbClr val="FF0000"/>
              </a:solidFill>
              <a:highlight>
                <a:srgbClr val="FFFF00"/>
              </a:highlight>
              <a:latin typeface="微软雅黑" panose="020B0503020204020204" pitchFamily="34" charset="-122"/>
              <a:ea typeface="微软雅黑" panose="020B0503020204020204" pitchFamily="34" charset="-122"/>
            </a:endParaRPr>
          </a:p>
          <a:p>
            <a:pPr lvl="3"/>
            <a:r>
              <a:rPr lang="zh-CN" altLang="en-US" sz="1800" b="1" dirty="0">
                <a:solidFill>
                  <a:srgbClr val="FF0000"/>
                </a:solidFill>
                <a:highlight>
                  <a:srgbClr val="FFFF00"/>
                </a:highlight>
                <a:latin typeface="微软雅黑" panose="020B0503020204020204" pitchFamily="34" charset="-122"/>
                <a:ea typeface="微软雅黑" panose="020B0503020204020204" pitchFamily="34" charset="-122"/>
              </a:rPr>
              <a:t>索引键与查询向量逐笔计算距离，排序</a:t>
            </a:r>
            <a:endParaRPr lang="en-US" altLang="zh-CN" sz="1100" dirty="0">
              <a:latin typeface="微软雅黑" panose="020B0503020204020204" pitchFamily="34" charset="-122"/>
              <a:ea typeface="微软雅黑" panose="020B0503020204020204" pitchFamily="34" charset="-122"/>
            </a:endParaRPr>
          </a:p>
          <a:p>
            <a:pPr lvl="1"/>
            <a:r>
              <a:rPr lang="zh-CN" alt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倒排索引 </a:t>
            </a:r>
            <a:r>
              <a:rPr lang="en-US" altLang="zh-CN"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a:t>
            </a:r>
            <a:r>
              <a:rPr lang="zh-CN" alt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维基百科，自由的百科全书 </a:t>
            </a:r>
            <a:r>
              <a:rPr lang="en-US" altLang="zh-CN"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wikipedia.org)</a:t>
            </a:r>
            <a:endParaRPr lang="en-US" dirty="0">
              <a:solidFill>
                <a:srgbClr val="0070C0"/>
              </a:solidFill>
              <a:latin typeface="微软雅黑" panose="020B0503020204020204" pitchFamily="34" charset="-122"/>
              <a:ea typeface="微软雅黑" panose="020B0503020204020204" pitchFamily="34" charset="-122"/>
            </a:endParaRPr>
          </a:p>
        </p:txBody>
      </p:sp>
      <p:pic>
        <p:nvPicPr>
          <p:cNvPr id="5" name="Picture 4">
            <a:extLst>
              <a:ext uri="{FF2B5EF4-FFF2-40B4-BE49-F238E27FC236}">
                <a16:creationId xmlns:a16="http://schemas.microsoft.com/office/drawing/2014/main" id="{1A8104E0-6DE4-5202-81D3-C51AF894F2F8}"/>
              </a:ext>
            </a:extLst>
          </p:cNvPr>
          <p:cNvPicPr>
            <a:picLocks noChangeAspect="1"/>
          </p:cNvPicPr>
          <p:nvPr/>
        </p:nvPicPr>
        <p:blipFill>
          <a:blip r:embed="rId3"/>
          <a:stretch>
            <a:fillRect/>
          </a:stretch>
        </p:blipFill>
        <p:spPr>
          <a:xfrm>
            <a:off x="6342832" y="1390578"/>
            <a:ext cx="5849168" cy="5247956"/>
          </a:xfrm>
          <a:prstGeom prst="rect">
            <a:avLst/>
          </a:prstGeom>
        </p:spPr>
      </p:pic>
    </p:spTree>
    <p:extLst>
      <p:ext uri="{BB962C8B-B14F-4D97-AF65-F5344CB8AC3E}">
        <p14:creationId xmlns:p14="http://schemas.microsoft.com/office/powerpoint/2010/main" val="35813384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nsw graph">
            <a:extLst>
              <a:ext uri="{FF2B5EF4-FFF2-40B4-BE49-F238E27FC236}">
                <a16:creationId xmlns:a16="http://schemas.microsoft.com/office/drawing/2014/main" id="{29D38AD0-4C0F-7549-7AD7-192029E1B9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6229" y="1116670"/>
            <a:ext cx="5355145" cy="446262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146BB0E-BB11-F0A0-65B4-62A202B8B046}"/>
              </a:ext>
            </a:extLst>
          </p:cNvPr>
          <p:cNvSpPr>
            <a:spLocks noGrp="1"/>
          </p:cNvSpPr>
          <p:nvPr>
            <p:ph type="title"/>
          </p:nvPr>
        </p:nvSpPr>
        <p:spPr>
          <a:xfrm>
            <a:off x="703460" y="20320"/>
            <a:ext cx="8596668" cy="528320"/>
          </a:xfrm>
        </p:spPr>
        <p:txBody>
          <a:bodyPr>
            <a:normAutofit fontScale="90000"/>
          </a:bodyPr>
          <a:lstStyle/>
          <a:p>
            <a:r>
              <a:rPr lang="zh-CN" altLang="en-US" b="1" dirty="0">
                <a:latin typeface="微软雅黑" panose="020B0503020204020204" pitchFamily="34" charset="-122"/>
                <a:ea typeface="微软雅黑" panose="020B0503020204020204" pitchFamily="34" charset="-122"/>
              </a:rPr>
              <a:t>向量索引 </a:t>
            </a:r>
            <a:r>
              <a:rPr lang="en-US" altLang="zh-CN" b="1" dirty="0">
                <a:latin typeface="微软雅黑" panose="020B0503020204020204" pitchFamily="34" charset="-122"/>
                <a:ea typeface="微软雅黑" panose="020B0503020204020204" pitchFamily="34" charset="-122"/>
              </a:rPr>
              <a:t>HNSW </a:t>
            </a:r>
            <a:r>
              <a:rPr lang="zh-CN" altLang="en-US" b="1" dirty="0">
                <a:latin typeface="微软雅黑" panose="020B0503020204020204" pitchFamily="34" charset="-122"/>
                <a:ea typeface="微软雅黑" panose="020B0503020204020204" pitchFamily="34" charset="-122"/>
              </a:rPr>
              <a:t>简介</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640D2726-3FC4-DE11-AE6D-42D2568556FC}"/>
              </a:ext>
            </a:extLst>
          </p:cNvPr>
          <p:cNvSpPr>
            <a:spLocks noGrp="1"/>
          </p:cNvSpPr>
          <p:nvPr>
            <p:ph idx="1"/>
          </p:nvPr>
        </p:nvSpPr>
        <p:spPr>
          <a:xfrm>
            <a:off x="0" y="548640"/>
            <a:ext cx="7715794" cy="6289040"/>
          </a:xfrm>
        </p:spPr>
        <p:txBody>
          <a:bodyPr>
            <a:normAutofit fontScale="85000" lnSpcReduction="20000"/>
          </a:bodyPr>
          <a:lstStyle/>
          <a:p>
            <a:r>
              <a:rPr lang="en-US" altLang="zh-CN" sz="1500" b="1" dirty="0">
                <a:latin typeface="微软雅黑" panose="020B0503020204020204" pitchFamily="34" charset="-122"/>
                <a:ea typeface="微软雅黑" panose="020B0503020204020204" pitchFamily="34" charset="-122"/>
              </a:rPr>
              <a:t>HNSW algorithm parameters HNSW </a:t>
            </a:r>
            <a:r>
              <a:rPr lang="zh-CN" altLang="en-US" sz="1500" b="1" dirty="0">
                <a:latin typeface="微软雅黑" panose="020B0503020204020204" pitchFamily="34" charset="-122"/>
                <a:ea typeface="微软雅黑" panose="020B0503020204020204" pitchFamily="34" charset="-122"/>
              </a:rPr>
              <a:t>算法参数</a:t>
            </a:r>
            <a:endParaRPr lang="en-US" altLang="zh-CN" sz="1500" b="1" dirty="0">
              <a:latin typeface="微软雅黑" panose="020B0503020204020204" pitchFamily="34" charset="-122"/>
              <a:ea typeface="微软雅黑" panose="020B0503020204020204" pitchFamily="34" charset="-122"/>
            </a:endParaRPr>
          </a:p>
          <a:p>
            <a:pPr lvl="1"/>
            <a:r>
              <a:rPr lang="zh-CN" altLang="en-US" sz="1400" b="1" dirty="0">
                <a:latin typeface="微软雅黑" panose="020B0503020204020204" pitchFamily="34" charset="-122"/>
                <a:ea typeface="微软雅黑" panose="020B0503020204020204" pitchFamily="34" charset="-122"/>
              </a:rPr>
              <a:t>创建索引参数</a:t>
            </a:r>
            <a:endParaRPr lang="en-US" altLang="zh-CN" sz="1400" b="1" dirty="0">
              <a:latin typeface="微软雅黑" panose="020B0503020204020204" pitchFamily="34" charset="-122"/>
              <a:ea typeface="微软雅黑" panose="020B0503020204020204" pitchFamily="34" charset="-122"/>
            </a:endParaRPr>
          </a:p>
          <a:p>
            <a:pPr lvl="2"/>
            <a:r>
              <a:rPr lang="en-US" altLang="zh-CN" sz="1200" b="1" dirty="0">
                <a:latin typeface="微软雅黑" panose="020B0503020204020204" pitchFamily="34" charset="-122"/>
                <a:ea typeface="微软雅黑" panose="020B0503020204020204" pitchFamily="34" charset="-122"/>
              </a:rPr>
              <a:t>M:</a:t>
            </a:r>
          </a:p>
          <a:p>
            <a:pPr lvl="3"/>
            <a:r>
              <a:rPr lang="en-US" altLang="zh-CN" dirty="0">
                <a:latin typeface="微软雅黑" panose="020B0503020204020204" pitchFamily="34" charset="-122"/>
                <a:ea typeface="微软雅黑" panose="020B0503020204020204" pitchFamily="34" charset="-122"/>
              </a:rPr>
              <a:t>Graph</a:t>
            </a:r>
            <a:r>
              <a:rPr lang="zh-CN" altLang="en-US" dirty="0">
                <a:latin typeface="微软雅黑" panose="020B0503020204020204" pitchFamily="34" charset="-122"/>
                <a:ea typeface="微软雅黑" panose="020B0503020204020204" pitchFamily="34" charset="-122"/>
              </a:rPr>
              <a:t>中每一层节点的最大度数限制</a:t>
            </a:r>
            <a:endParaRPr lang="en-US" altLang="zh-CN" dirty="0">
              <a:latin typeface="微软雅黑" panose="020B0503020204020204" pitchFamily="34" charset="-122"/>
              <a:ea typeface="微软雅黑" panose="020B0503020204020204" pitchFamily="34" charset="-122"/>
            </a:endParaRPr>
          </a:p>
          <a:p>
            <a:pPr lvl="3"/>
            <a:r>
              <a:rPr lang="zh-CN" altLang="en-US" dirty="0">
                <a:latin typeface="微软雅黑" panose="020B0503020204020204" pitchFamily="34" charset="-122"/>
                <a:ea typeface="微软雅黑" panose="020B0503020204020204" pitchFamily="34" charset="-122"/>
              </a:rPr>
              <a:t>是每个新向量创建的双向链接数。 </a:t>
            </a:r>
            <a:r>
              <a:rPr lang="en-US" altLang="zh-CN" dirty="0">
                <a:highlight>
                  <a:srgbClr val="FFFF00"/>
                </a:highlight>
                <a:latin typeface="微软雅黑" panose="020B0503020204020204" pitchFamily="34" charset="-122"/>
                <a:ea typeface="微软雅黑" panose="020B0503020204020204" pitchFamily="34" charset="-122"/>
              </a:rPr>
              <a:t>M </a:t>
            </a:r>
            <a:r>
              <a:rPr lang="zh-CN" altLang="en-US" dirty="0">
                <a:highlight>
                  <a:srgbClr val="FFFF00"/>
                </a:highlight>
                <a:latin typeface="微软雅黑" panose="020B0503020204020204" pitchFamily="34" charset="-122"/>
                <a:ea typeface="微软雅黑" panose="020B0503020204020204" pitchFamily="34" charset="-122"/>
              </a:rPr>
              <a:t>的合理范围是 </a:t>
            </a:r>
            <a:r>
              <a:rPr lang="en-US" altLang="zh-CN" dirty="0">
                <a:highlight>
                  <a:srgbClr val="FFFF00"/>
                </a:highlight>
                <a:latin typeface="微软雅黑" panose="020B0503020204020204" pitchFamily="34" charset="-122"/>
                <a:ea typeface="微软雅黑" panose="020B0503020204020204" pitchFamily="34" charset="-122"/>
              </a:rPr>
              <a:t>2-100</a:t>
            </a:r>
            <a:r>
              <a:rPr lang="zh-CN" altLang="en-US" dirty="0">
                <a:latin typeface="微软雅黑" panose="020B0503020204020204" pitchFamily="34" charset="-122"/>
                <a:ea typeface="微软雅黑" panose="020B0503020204020204" pitchFamily="34" charset="-122"/>
              </a:rPr>
              <a:t>。较高的 </a:t>
            </a:r>
            <a:r>
              <a:rPr lang="en-US" altLang="zh-CN" dirty="0">
                <a:latin typeface="微软雅黑" panose="020B0503020204020204" pitchFamily="34" charset="-122"/>
                <a:ea typeface="微软雅黑" panose="020B0503020204020204" pitchFamily="34" charset="-122"/>
              </a:rPr>
              <a:t>M </a:t>
            </a:r>
            <a:r>
              <a:rPr lang="zh-CN" altLang="en-US" dirty="0">
                <a:latin typeface="微软雅黑" panose="020B0503020204020204" pitchFamily="34" charset="-122"/>
                <a:ea typeface="微软雅黑" panose="020B0503020204020204" pitchFamily="34" charset="-122"/>
              </a:rPr>
              <a:t>在具有高内在维度和</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或高召回率的数据集上工作得更好，而低 </a:t>
            </a:r>
            <a:r>
              <a:rPr lang="en-US" altLang="zh-CN" dirty="0">
                <a:latin typeface="微软雅黑" panose="020B0503020204020204" pitchFamily="34" charset="-122"/>
                <a:ea typeface="微软雅黑" panose="020B0503020204020204" pitchFamily="34" charset="-122"/>
              </a:rPr>
              <a:t>M </a:t>
            </a:r>
            <a:r>
              <a:rPr lang="zh-CN" altLang="en-US" dirty="0">
                <a:latin typeface="微软雅黑" panose="020B0503020204020204" pitchFamily="34" charset="-122"/>
                <a:ea typeface="微软雅黑" panose="020B0503020204020204" pitchFamily="34" charset="-122"/>
              </a:rPr>
              <a:t>在具有低内在维度和</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或低召回率的数据集上工作得更好。该参数还决定了算法的内存消耗，每个存储元素大约为 </a:t>
            </a:r>
            <a:r>
              <a:rPr lang="en-US" altLang="zh-CN" dirty="0">
                <a:latin typeface="微软雅黑" panose="020B0503020204020204" pitchFamily="34" charset="-122"/>
                <a:ea typeface="微软雅黑" panose="020B0503020204020204" pitchFamily="34" charset="-122"/>
              </a:rPr>
              <a:t>M * 8-10 </a:t>
            </a:r>
            <a:r>
              <a:rPr lang="zh-CN" altLang="en-US" dirty="0">
                <a:latin typeface="微软雅黑" panose="020B0503020204020204" pitchFamily="34" charset="-122"/>
                <a:ea typeface="微软雅黑" panose="020B0503020204020204" pitchFamily="34" charset="-122"/>
              </a:rPr>
              <a:t>字节。</a:t>
            </a:r>
            <a:endParaRPr lang="en-US" altLang="zh-CN" dirty="0">
              <a:latin typeface="微软雅黑" panose="020B0503020204020204" pitchFamily="34" charset="-122"/>
              <a:ea typeface="微软雅黑" panose="020B0503020204020204" pitchFamily="34" charset="-122"/>
            </a:endParaRPr>
          </a:p>
          <a:p>
            <a:pPr lvl="3"/>
            <a:r>
              <a:rPr lang="zh-CN" altLang="en-US" dirty="0">
                <a:latin typeface="微软雅黑" panose="020B0503020204020204" pitchFamily="34" charset="-122"/>
                <a:ea typeface="微软雅黑" panose="020B0503020204020204" pitchFamily="34" charset="-122"/>
              </a:rPr>
              <a:t>例如，对于 </a:t>
            </a:r>
            <a:r>
              <a:rPr lang="en-US" altLang="zh-CN" dirty="0">
                <a:latin typeface="微软雅黑" panose="020B0503020204020204" pitchFamily="34" charset="-122"/>
                <a:ea typeface="微软雅黑" panose="020B0503020204020204" pitchFamily="34" charset="-122"/>
              </a:rPr>
              <a:t>dim =4 </a:t>
            </a:r>
            <a:r>
              <a:rPr lang="zh-CN" altLang="en-US" dirty="0">
                <a:latin typeface="微软雅黑" panose="020B0503020204020204" pitchFamily="34" charset="-122"/>
                <a:ea typeface="微软雅黑" panose="020B0503020204020204" pitchFamily="34" charset="-122"/>
              </a:rPr>
              <a:t>个随机向量，搜索的最佳 </a:t>
            </a:r>
            <a:r>
              <a:rPr lang="en-US" altLang="zh-CN" dirty="0">
                <a:latin typeface="微软雅黑" panose="020B0503020204020204" pitchFamily="34" charset="-122"/>
                <a:ea typeface="微软雅黑" panose="020B0503020204020204" pitchFamily="34" charset="-122"/>
              </a:rPr>
              <a:t>M </a:t>
            </a:r>
            <a:r>
              <a:rPr lang="zh-CN" altLang="en-US" dirty="0">
                <a:latin typeface="微软雅黑" panose="020B0503020204020204" pitchFamily="34" charset="-122"/>
                <a:ea typeface="微软雅黑" panose="020B0503020204020204" pitchFamily="34" charset="-122"/>
              </a:rPr>
              <a:t>约为 </a:t>
            </a:r>
            <a:r>
              <a:rPr lang="en-US" altLang="zh-CN" dirty="0">
                <a:latin typeface="微软雅黑" panose="020B0503020204020204" pitchFamily="34" charset="-122"/>
                <a:ea typeface="微软雅黑" panose="020B0503020204020204" pitchFamily="34" charset="-122"/>
              </a:rPr>
              <a:t>6</a:t>
            </a:r>
            <a:r>
              <a:rPr lang="zh-CN" altLang="en-US" dirty="0">
                <a:latin typeface="微软雅黑" panose="020B0503020204020204" pitchFamily="34" charset="-122"/>
                <a:ea typeface="微软雅黑" panose="020B0503020204020204" pitchFamily="34" charset="-122"/>
              </a:rPr>
              <a:t>，而对于</a:t>
            </a:r>
            <a:r>
              <a:rPr lang="zh-CN" altLang="en-US" dirty="0">
                <a:highlight>
                  <a:srgbClr val="FFFF00"/>
                </a:highlight>
                <a:latin typeface="微软雅黑" panose="020B0503020204020204" pitchFamily="34" charset="-122"/>
                <a:ea typeface="微软雅黑" panose="020B0503020204020204" pitchFamily="34" charset="-122"/>
              </a:rPr>
              <a:t>高维数据集</a:t>
            </a:r>
            <a:r>
              <a:rPr lang="zh-CN" altLang="en-US" dirty="0">
                <a:latin typeface="微软雅黑" panose="020B0503020204020204" pitchFamily="34" charset="-122"/>
                <a:ea typeface="微软雅黑" panose="020B0503020204020204" pitchFamily="34" charset="-122"/>
              </a:rPr>
              <a:t>（词嵌入、良好的面部描述符），则需要更高的 </a:t>
            </a:r>
            <a:r>
              <a:rPr lang="en-US" altLang="zh-CN" dirty="0">
                <a:latin typeface="微软雅黑" panose="020B0503020204020204" pitchFamily="34" charset="-122"/>
                <a:ea typeface="微软雅黑" panose="020B0503020204020204" pitchFamily="34" charset="-122"/>
              </a:rPr>
              <a:t>M </a:t>
            </a:r>
            <a:r>
              <a:rPr lang="zh-CN" altLang="en-US" dirty="0">
                <a:latin typeface="微软雅黑" panose="020B0503020204020204" pitchFamily="34" charset="-122"/>
                <a:ea typeface="微软雅黑" panose="020B0503020204020204" pitchFamily="34" charset="-122"/>
              </a:rPr>
              <a:t>（例如 </a:t>
            </a:r>
            <a:r>
              <a:rPr lang="en-US" altLang="zh-CN" dirty="0">
                <a:latin typeface="微软雅黑" panose="020B0503020204020204" pitchFamily="34" charset="-122"/>
                <a:ea typeface="微软雅黑" panose="020B0503020204020204" pitchFamily="34" charset="-122"/>
              </a:rPr>
              <a:t>M =48- 64) </a:t>
            </a:r>
            <a:r>
              <a:rPr lang="zh-CN" altLang="en-US" dirty="0">
                <a:latin typeface="微软雅黑" panose="020B0503020204020204" pitchFamily="34" charset="-122"/>
                <a:ea typeface="微软雅黑" panose="020B0503020204020204" pitchFamily="34" charset="-122"/>
              </a:rPr>
              <a:t>在高召回率下获得最佳性能。 </a:t>
            </a:r>
            <a:r>
              <a:rPr lang="en-US" altLang="zh-CN" dirty="0">
                <a:highlight>
                  <a:srgbClr val="FFFF00"/>
                </a:highlight>
                <a:latin typeface="微软雅黑" panose="020B0503020204020204" pitchFamily="34" charset="-122"/>
                <a:ea typeface="微软雅黑" panose="020B0503020204020204" pitchFamily="34" charset="-122"/>
              </a:rPr>
              <a:t>M =12-48 </a:t>
            </a:r>
            <a:r>
              <a:rPr lang="zh-CN" altLang="en-US" dirty="0">
                <a:latin typeface="微软雅黑" panose="020B0503020204020204" pitchFamily="34" charset="-122"/>
                <a:ea typeface="微软雅黑" panose="020B0503020204020204" pitchFamily="34" charset="-122"/>
              </a:rPr>
              <a:t>范围适用于大多数用例。</a:t>
            </a:r>
            <a:r>
              <a:rPr lang="zh-CN" altLang="en-US" dirty="0">
                <a:highlight>
                  <a:srgbClr val="FFFF00"/>
                </a:highlight>
                <a:latin typeface="微软雅黑" panose="020B0503020204020204" pitchFamily="34" charset="-122"/>
                <a:ea typeface="微软雅黑" panose="020B0503020204020204" pitchFamily="34" charset="-122"/>
              </a:rPr>
              <a:t>当更改 </a:t>
            </a:r>
            <a:r>
              <a:rPr lang="en-US" altLang="zh-CN" dirty="0">
                <a:highlight>
                  <a:srgbClr val="FFFF00"/>
                </a:highlight>
                <a:latin typeface="微软雅黑" panose="020B0503020204020204" pitchFamily="34" charset="-122"/>
                <a:ea typeface="微软雅黑" panose="020B0503020204020204" pitchFamily="34" charset="-122"/>
              </a:rPr>
              <a:t>M </a:t>
            </a:r>
            <a:r>
              <a:rPr lang="zh-CN" altLang="en-US" dirty="0">
                <a:highlight>
                  <a:srgbClr val="FFFF00"/>
                </a:highlight>
                <a:latin typeface="微软雅黑" panose="020B0503020204020204" pitchFamily="34" charset="-122"/>
                <a:ea typeface="微软雅黑" panose="020B0503020204020204" pitchFamily="34" charset="-122"/>
              </a:rPr>
              <a:t>时，必须更新其他参数</a:t>
            </a:r>
            <a:r>
              <a:rPr lang="zh-CN" altLang="en-US"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pPr lvl="2"/>
            <a:r>
              <a:rPr lang="en-US" altLang="zh-CN" sz="1200" b="1" dirty="0" err="1">
                <a:latin typeface="微软雅黑" panose="020B0503020204020204" pitchFamily="34" charset="-122"/>
                <a:ea typeface="微软雅黑" panose="020B0503020204020204" pitchFamily="34" charset="-122"/>
              </a:rPr>
              <a:t>ef_construction</a:t>
            </a:r>
            <a:r>
              <a:rPr lang="en-US" altLang="zh-CN" sz="1200" b="1" dirty="0">
                <a:latin typeface="微软雅黑" panose="020B0503020204020204" pitchFamily="34" charset="-122"/>
                <a:ea typeface="微软雅黑" panose="020B0503020204020204" pitchFamily="34" charset="-122"/>
              </a:rPr>
              <a:t>:</a:t>
            </a:r>
          </a:p>
          <a:p>
            <a:pPr lvl="3"/>
            <a:r>
              <a:rPr lang="en-US" altLang="zh-CN" dirty="0">
                <a:latin typeface="微软雅黑" panose="020B0503020204020204" pitchFamily="34" charset="-122"/>
                <a:ea typeface="微软雅黑" panose="020B0503020204020204" pitchFamily="34" charset="-122"/>
              </a:rPr>
              <a:t>exploration factor </a:t>
            </a:r>
            <a:r>
              <a:rPr lang="zh-CN" altLang="en-US" dirty="0">
                <a:latin typeface="微软雅黑" panose="020B0503020204020204" pitchFamily="34" charset="-122"/>
                <a:ea typeface="微软雅黑" panose="020B0503020204020204" pitchFamily="34" charset="-122"/>
              </a:rPr>
              <a:t>的缩写，意为探索因子</a:t>
            </a:r>
            <a:endParaRPr lang="en-US" altLang="zh-CN" dirty="0">
              <a:latin typeface="微软雅黑" panose="020B0503020204020204" pitchFamily="34" charset="-122"/>
              <a:ea typeface="微软雅黑" panose="020B0503020204020204" pitchFamily="34" charset="-122"/>
            </a:endParaRPr>
          </a:p>
          <a:p>
            <a:pPr lvl="3"/>
            <a:r>
              <a:rPr lang="zh-CN" altLang="en-US" dirty="0">
                <a:latin typeface="微软雅黑" panose="020B0503020204020204" pitchFamily="34" charset="-122"/>
                <a:ea typeface="微软雅黑" panose="020B0503020204020204" pitchFamily="34" charset="-122"/>
              </a:rPr>
              <a:t>用于控制 </a:t>
            </a:r>
            <a:r>
              <a:rPr lang="en-US" altLang="zh-CN" dirty="0" err="1">
                <a:latin typeface="微软雅黑" panose="020B0503020204020204" pitchFamily="34" charset="-122"/>
                <a:ea typeface="微软雅黑" panose="020B0503020204020204" pitchFamily="34" charset="-122"/>
              </a:rPr>
              <a:t>index_time</a:t>
            </a:r>
            <a:r>
              <a:rPr lang="en-US" altLang="zh-CN" dirty="0">
                <a:latin typeface="微软雅黑" panose="020B0503020204020204" pitchFamily="34" charset="-122"/>
                <a:ea typeface="微软雅黑" panose="020B0503020204020204" pitchFamily="34" charset="-122"/>
              </a:rPr>
              <a:t>/</a:t>
            </a:r>
            <a:r>
              <a:rPr lang="en-US" altLang="zh-CN" dirty="0" err="1">
                <a:latin typeface="微软雅黑" panose="020B0503020204020204" pitchFamily="34" charset="-122"/>
                <a:ea typeface="微软雅黑" panose="020B0503020204020204" pitchFamily="34" charset="-122"/>
              </a:rPr>
              <a:t>index_accuracy</a:t>
            </a:r>
            <a:r>
              <a:rPr lang="zh-CN" altLang="en-US" dirty="0">
                <a:latin typeface="微软雅黑" panose="020B0503020204020204" pitchFamily="34" charset="-122"/>
                <a:ea typeface="微软雅黑" panose="020B0503020204020204" pitchFamily="34" charset="-122"/>
              </a:rPr>
              <a:t>。</a:t>
            </a:r>
            <a:r>
              <a:rPr lang="zh-CN" altLang="en-US" dirty="0">
                <a:highlight>
                  <a:srgbClr val="FFFF00"/>
                </a:highlight>
                <a:latin typeface="微软雅黑" panose="020B0503020204020204" pitchFamily="34" charset="-122"/>
                <a:ea typeface="微软雅黑" panose="020B0503020204020204" pitchFamily="34" charset="-122"/>
              </a:rPr>
              <a:t>更大的 </a:t>
            </a:r>
            <a:r>
              <a:rPr lang="en-US" altLang="zh-CN" dirty="0" err="1">
                <a:highlight>
                  <a:srgbClr val="FFFF00"/>
                </a:highlight>
                <a:latin typeface="微软雅黑" panose="020B0503020204020204" pitchFamily="34" charset="-122"/>
                <a:ea typeface="微软雅黑" panose="020B0503020204020204" pitchFamily="34" charset="-122"/>
              </a:rPr>
              <a:t>ef_construction</a:t>
            </a:r>
            <a:r>
              <a:rPr lang="en-US" altLang="zh-CN" dirty="0">
                <a:highlight>
                  <a:srgbClr val="FFFF00"/>
                </a:highlight>
                <a:latin typeface="微软雅黑" panose="020B0503020204020204" pitchFamily="34" charset="-122"/>
                <a:ea typeface="微软雅黑" panose="020B0503020204020204" pitchFamily="34" charset="-122"/>
              </a:rPr>
              <a:t> </a:t>
            </a:r>
            <a:r>
              <a:rPr lang="zh-CN" altLang="en-US" dirty="0">
                <a:highlight>
                  <a:srgbClr val="FFFF00"/>
                </a:highlight>
                <a:latin typeface="微软雅黑" panose="020B0503020204020204" pitchFamily="34" charset="-122"/>
                <a:ea typeface="微软雅黑" panose="020B0503020204020204" pitchFamily="34" charset="-122"/>
              </a:rPr>
              <a:t>导致更长的构建时间，但索引质量更好</a:t>
            </a:r>
            <a:r>
              <a:rPr lang="zh-CN" altLang="en-US" dirty="0">
                <a:latin typeface="微软雅黑" panose="020B0503020204020204" pitchFamily="34" charset="-122"/>
                <a:ea typeface="微软雅黑" panose="020B0503020204020204" pitchFamily="34" charset="-122"/>
              </a:rPr>
              <a:t>。在某些时候，增加 </a:t>
            </a:r>
            <a:r>
              <a:rPr lang="en-US" altLang="zh-CN" dirty="0" err="1">
                <a:latin typeface="微软雅黑" panose="020B0503020204020204" pitchFamily="34" charset="-122"/>
                <a:ea typeface="微软雅黑" panose="020B0503020204020204" pitchFamily="34" charset="-122"/>
              </a:rPr>
              <a:t>ef_construction</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并不能提高索引的质量。</a:t>
            </a:r>
            <a:r>
              <a:rPr lang="zh-CN" altLang="en-US" dirty="0">
                <a:highlight>
                  <a:srgbClr val="FFFF00"/>
                </a:highlight>
                <a:latin typeface="微软雅黑" panose="020B0503020204020204" pitchFamily="34" charset="-122"/>
                <a:ea typeface="微软雅黑" panose="020B0503020204020204" pitchFamily="34" charset="-122"/>
              </a:rPr>
              <a:t>检查 </a:t>
            </a:r>
            <a:r>
              <a:rPr lang="en-US" altLang="zh-CN" dirty="0" err="1">
                <a:highlight>
                  <a:srgbClr val="FFFF00"/>
                </a:highlight>
                <a:latin typeface="微软雅黑" panose="020B0503020204020204" pitchFamily="34" charset="-122"/>
                <a:ea typeface="微软雅黑" panose="020B0503020204020204" pitchFamily="34" charset="-122"/>
              </a:rPr>
              <a:t>ef_construction</a:t>
            </a:r>
            <a:r>
              <a:rPr lang="en-US" altLang="zh-CN" dirty="0">
                <a:highlight>
                  <a:srgbClr val="FFFF00"/>
                </a:highlight>
                <a:latin typeface="微软雅黑" panose="020B0503020204020204" pitchFamily="34" charset="-122"/>
                <a:ea typeface="微软雅黑" panose="020B0503020204020204" pitchFamily="34" charset="-122"/>
              </a:rPr>
              <a:t> </a:t>
            </a:r>
            <a:r>
              <a:rPr lang="zh-CN" altLang="en-US" dirty="0">
                <a:highlight>
                  <a:srgbClr val="FFFF00"/>
                </a:highlight>
                <a:latin typeface="微软雅黑" panose="020B0503020204020204" pitchFamily="34" charset="-122"/>
                <a:ea typeface="微软雅黑" panose="020B0503020204020204" pitchFamily="34" charset="-122"/>
              </a:rPr>
              <a:t>的选择是否正确的一种方法是在 </a:t>
            </a:r>
            <a:r>
              <a:rPr lang="en-US" altLang="zh-CN" dirty="0" err="1">
                <a:highlight>
                  <a:srgbClr val="FFFF00"/>
                </a:highlight>
                <a:latin typeface="微软雅黑" panose="020B0503020204020204" pitchFamily="34" charset="-122"/>
                <a:ea typeface="微软雅黑" panose="020B0503020204020204" pitchFamily="34" charset="-122"/>
              </a:rPr>
              <a:t>ef</a:t>
            </a:r>
            <a:r>
              <a:rPr lang="en-US" altLang="zh-CN" dirty="0">
                <a:highlight>
                  <a:srgbClr val="FFFF00"/>
                </a:highlight>
                <a:latin typeface="微软雅黑" panose="020B0503020204020204" pitchFamily="34" charset="-122"/>
                <a:ea typeface="微软雅黑" panose="020B0503020204020204" pitchFamily="34" charset="-122"/>
              </a:rPr>
              <a:t> = </a:t>
            </a:r>
            <a:r>
              <a:rPr lang="en-US" altLang="zh-CN" dirty="0" err="1">
                <a:highlight>
                  <a:srgbClr val="FFFF00"/>
                </a:highlight>
                <a:latin typeface="微软雅黑" panose="020B0503020204020204" pitchFamily="34" charset="-122"/>
                <a:ea typeface="微软雅黑" panose="020B0503020204020204" pitchFamily="34" charset="-122"/>
              </a:rPr>
              <a:t>ef_construction</a:t>
            </a:r>
            <a:r>
              <a:rPr lang="en-US" altLang="zh-CN" dirty="0">
                <a:highlight>
                  <a:srgbClr val="FFFF00"/>
                </a:highlight>
                <a:latin typeface="微软雅黑" panose="020B0503020204020204" pitchFamily="34" charset="-122"/>
                <a:ea typeface="微软雅黑" panose="020B0503020204020204" pitchFamily="34" charset="-122"/>
              </a:rPr>
              <a:t> </a:t>
            </a:r>
            <a:r>
              <a:rPr lang="zh-CN" altLang="en-US" dirty="0">
                <a:highlight>
                  <a:srgbClr val="FFFF00"/>
                </a:highlight>
                <a:latin typeface="微软雅黑" panose="020B0503020204020204" pitchFamily="34" charset="-122"/>
                <a:ea typeface="微软雅黑" panose="020B0503020204020204" pitchFamily="34" charset="-122"/>
              </a:rPr>
              <a:t>时测量 </a:t>
            </a:r>
            <a:r>
              <a:rPr lang="en-US" altLang="zh-CN" dirty="0">
                <a:highlight>
                  <a:srgbClr val="FFFF00"/>
                </a:highlight>
                <a:latin typeface="微软雅黑" panose="020B0503020204020204" pitchFamily="34" charset="-122"/>
                <a:ea typeface="微软雅黑" panose="020B0503020204020204" pitchFamily="34" charset="-122"/>
              </a:rPr>
              <a:t>M </a:t>
            </a:r>
            <a:r>
              <a:rPr lang="zh-CN" altLang="en-US" dirty="0">
                <a:highlight>
                  <a:srgbClr val="FFFF00"/>
                </a:highlight>
                <a:latin typeface="微软雅黑" panose="020B0503020204020204" pitchFamily="34" charset="-122"/>
                <a:ea typeface="微软雅黑" panose="020B0503020204020204" pitchFamily="34" charset="-122"/>
              </a:rPr>
              <a:t>最近邻搜索的召回率：如果召回率低于 </a:t>
            </a:r>
            <a:r>
              <a:rPr lang="en-US" altLang="zh-CN" dirty="0">
                <a:highlight>
                  <a:srgbClr val="FFFF00"/>
                </a:highlight>
                <a:latin typeface="微软雅黑" panose="020B0503020204020204" pitchFamily="34" charset="-122"/>
                <a:ea typeface="微软雅黑" panose="020B0503020204020204" pitchFamily="34" charset="-122"/>
              </a:rPr>
              <a:t>0.9</a:t>
            </a:r>
            <a:r>
              <a:rPr lang="zh-CN" altLang="en-US" dirty="0">
                <a:highlight>
                  <a:srgbClr val="FFFF00"/>
                </a:highlight>
                <a:latin typeface="微软雅黑" panose="020B0503020204020204" pitchFamily="34" charset="-122"/>
                <a:ea typeface="微软雅黑" panose="020B0503020204020204" pitchFamily="34" charset="-122"/>
              </a:rPr>
              <a:t>，则有改进的余地</a:t>
            </a:r>
            <a:r>
              <a:rPr lang="zh-CN" altLang="en-US"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pPr lvl="1"/>
            <a:r>
              <a:rPr lang="zh-CN" altLang="en-US" sz="1400" b="1" dirty="0">
                <a:latin typeface="微软雅黑" panose="020B0503020204020204" pitchFamily="34" charset="-122"/>
                <a:ea typeface="微软雅黑" panose="020B0503020204020204" pitchFamily="34" charset="-122"/>
              </a:rPr>
              <a:t>搜索参数</a:t>
            </a:r>
            <a:r>
              <a:rPr lang="en-US" altLang="zh-CN" sz="1400" b="1" dirty="0">
                <a:latin typeface="微软雅黑" panose="020B0503020204020204" pitchFamily="34" charset="-122"/>
                <a:ea typeface="微软雅黑" panose="020B0503020204020204" pitchFamily="34" charset="-122"/>
              </a:rPr>
              <a:t>:</a:t>
            </a:r>
          </a:p>
          <a:p>
            <a:pPr lvl="2"/>
            <a:r>
              <a:rPr lang="en-US" altLang="zh-CN" sz="1200" b="1" dirty="0">
                <a:latin typeface="微软雅黑" panose="020B0503020204020204" pitchFamily="34" charset="-122"/>
                <a:ea typeface="微软雅黑" panose="020B0503020204020204" pitchFamily="34" charset="-122"/>
              </a:rPr>
              <a:t>K:</a:t>
            </a:r>
          </a:p>
          <a:p>
            <a:pPr lvl="3"/>
            <a:r>
              <a:rPr lang="zh-CN" altLang="en-US" dirty="0">
                <a:latin typeface="微软雅黑" panose="020B0503020204020204" pitchFamily="34" charset="-122"/>
                <a:ea typeface="微软雅黑" panose="020B0503020204020204" pitchFamily="34" charset="-122"/>
              </a:rPr>
              <a:t>作为结果返回的最近邻居的数量。 </a:t>
            </a:r>
            <a:r>
              <a:rPr lang="en-US" altLang="zh-CN" dirty="0" err="1">
                <a:latin typeface="微软雅黑" panose="020B0503020204020204" pitchFamily="34" charset="-122"/>
                <a:ea typeface="微软雅黑" panose="020B0503020204020204" pitchFamily="34" charset="-122"/>
              </a:rPr>
              <a:t>knn_query</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函数返回两个 </a:t>
            </a:r>
            <a:r>
              <a:rPr lang="en-US" altLang="zh-CN" dirty="0" err="1">
                <a:latin typeface="微软雅黑" panose="020B0503020204020204" pitchFamily="34" charset="-122"/>
                <a:ea typeface="微软雅黑" panose="020B0503020204020204" pitchFamily="34" charset="-122"/>
              </a:rPr>
              <a:t>numpy</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数组，包含标签和到查询的 </a:t>
            </a:r>
            <a:r>
              <a:rPr lang="en-US" altLang="zh-CN" dirty="0">
                <a:latin typeface="微软雅黑" panose="020B0503020204020204" pitchFamily="34" charset="-122"/>
                <a:ea typeface="微软雅黑" panose="020B0503020204020204" pitchFamily="34" charset="-122"/>
              </a:rPr>
              <a:t>k </a:t>
            </a:r>
            <a:r>
              <a:rPr lang="zh-CN" altLang="en-US" dirty="0">
                <a:latin typeface="微软雅黑" panose="020B0503020204020204" pitchFamily="34" charset="-122"/>
                <a:ea typeface="微软雅黑" panose="020B0503020204020204" pitchFamily="34" charset="-122"/>
              </a:rPr>
              <a:t>个最近元素的距离。</a:t>
            </a:r>
            <a:endParaRPr lang="en-US" altLang="zh-CN" dirty="0">
              <a:latin typeface="微软雅黑" panose="020B0503020204020204" pitchFamily="34" charset="-122"/>
              <a:ea typeface="微软雅黑" panose="020B0503020204020204" pitchFamily="34" charset="-122"/>
            </a:endParaRPr>
          </a:p>
          <a:p>
            <a:pPr lvl="2"/>
            <a:r>
              <a:rPr lang="en-US" altLang="zh-CN" sz="1200" b="1" dirty="0" err="1">
                <a:latin typeface="微软雅黑" panose="020B0503020204020204" pitchFamily="34" charset="-122"/>
                <a:ea typeface="微软雅黑" panose="020B0503020204020204" pitchFamily="34" charset="-122"/>
              </a:rPr>
              <a:t>ef</a:t>
            </a:r>
            <a:r>
              <a:rPr lang="en-US" altLang="zh-CN" sz="1200" b="1" dirty="0">
                <a:latin typeface="微软雅黑" panose="020B0503020204020204" pitchFamily="34" charset="-122"/>
                <a:ea typeface="微软雅黑" panose="020B0503020204020204" pitchFamily="34" charset="-122"/>
              </a:rPr>
              <a:t>: (</a:t>
            </a:r>
            <a:r>
              <a:rPr lang="zh-CN" altLang="en-US" sz="1200" b="1" dirty="0">
                <a:latin typeface="微软雅黑" panose="020B0503020204020204" pitchFamily="34" charset="-122"/>
                <a:ea typeface="微软雅黑" panose="020B0503020204020204" pitchFamily="34" charset="-122"/>
              </a:rPr>
              <a:t>意同 </a:t>
            </a:r>
            <a:r>
              <a:rPr lang="en-US" altLang="zh-CN" sz="1200" b="1" dirty="0" err="1">
                <a:latin typeface="微软雅黑" panose="020B0503020204020204" pitchFamily="34" charset="-122"/>
                <a:ea typeface="微软雅黑" panose="020B0503020204020204" pitchFamily="34" charset="-122"/>
              </a:rPr>
              <a:t>ef_construction</a:t>
            </a:r>
            <a:r>
              <a:rPr lang="en-US" altLang="zh-CN" sz="1200" b="1" dirty="0">
                <a:latin typeface="微软雅黑" panose="020B0503020204020204" pitchFamily="34" charset="-122"/>
                <a:ea typeface="微软雅黑" panose="020B0503020204020204" pitchFamily="34" charset="-122"/>
              </a:rPr>
              <a:t>)</a:t>
            </a:r>
          </a:p>
          <a:p>
            <a:pPr lvl="3"/>
            <a:r>
              <a:rPr lang="zh-CN" altLang="en-US" dirty="0">
                <a:latin typeface="微软雅黑" panose="020B0503020204020204" pitchFamily="34" charset="-122"/>
                <a:ea typeface="微软雅黑" panose="020B0503020204020204" pitchFamily="34" charset="-122"/>
              </a:rPr>
              <a:t>最近邻居的动态列表的大小（在搜索期间使用）。较高的 </a:t>
            </a:r>
            <a:r>
              <a:rPr lang="en-US" altLang="zh-CN" dirty="0" err="1">
                <a:latin typeface="微软雅黑" panose="020B0503020204020204" pitchFamily="34" charset="-122"/>
                <a:ea typeface="微软雅黑" panose="020B0503020204020204" pitchFamily="34" charset="-122"/>
              </a:rPr>
              <a:t>ef</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导致更准确但更慢的搜索。 </a:t>
            </a:r>
            <a:r>
              <a:rPr lang="en-US" altLang="zh-CN" dirty="0" err="1">
                <a:latin typeface="微软雅黑" panose="020B0503020204020204" pitchFamily="34" charset="-122"/>
                <a:ea typeface="微软雅黑" panose="020B0503020204020204" pitchFamily="34" charset="-122"/>
              </a:rPr>
              <a:t>ef</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不能设置为小于查询的最近邻居数 </a:t>
            </a:r>
            <a:r>
              <a:rPr lang="en-US" altLang="zh-CN" dirty="0">
                <a:latin typeface="微软雅黑" panose="020B0503020204020204" pitchFamily="34" charset="-122"/>
                <a:ea typeface="微软雅黑" panose="020B0503020204020204" pitchFamily="34" charset="-122"/>
              </a:rPr>
              <a:t>k </a:t>
            </a:r>
            <a:r>
              <a:rPr lang="zh-CN" altLang="en-US" dirty="0">
                <a:latin typeface="微软雅黑" panose="020B0503020204020204" pitchFamily="34" charset="-122"/>
                <a:ea typeface="微软雅黑" panose="020B0503020204020204" pitchFamily="34" charset="-122"/>
              </a:rPr>
              <a:t>。 </a:t>
            </a:r>
            <a:r>
              <a:rPr lang="en-US" altLang="zh-CN" dirty="0" err="1">
                <a:latin typeface="微软雅黑" panose="020B0503020204020204" pitchFamily="34" charset="-122"/>
                <a:ea typeface="微软雅黑" panose="020B0503020204020204" pitchFamily="34" charset="-122"/>
              </a:rPr>
              <a:t>ef</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的值可以是 </a:t>
            </a:r>
            <a:r>
              <a:rPr lang="en-US" altLang="zh-CN" dirty="0">
                <a:latin typeface="微软雅黑" panose="020B0503020204020204" pitchFamily="34" charset="-122"/>
                <a:ea typeface="微软雅黑" panose="020B0503020204020204" pitchFamily="34" charset="-122"/>
              </a:rPr>
              <a:t>k </a:t>
            </a:r>
            <a:r>
              <a:rPr lang="zh-CN" altLang="en-US" dirty="0">
                <a:latin typeface="微软雅黑" panose="020B0503020204020204" pitchFamily="34" charset="-122"/>
                <a:ea typeface="微软雅黑" panose="020B0503020204020204" pitchFamily="34" charset="-122"/>
              </a:rPr>
              <a:t>和数据集大小之间的任何值。</a:t>
            </a:r>
            <a:endParaRPr lang="en-US" altLang="zh-CN" dirty="0">
              <a:latin typeface="微软雅黑" panose="020B0503020204020204" pitchFamily="34" charset="-122"/>
              <a:ea typeface="微软雅黑" panose="020B0503020204020204" pitchFamily="34" charset="-122"/>
            </a:endParaRPr>
          </a:p>
          <a:p>
            <a:pPr lvl="1"/>
            <a:r>
              <a:rPr lang="en-US" altLang="zh-CN" b="1" dirty="0" err="1">
                <a:solidFill>
                  <a:srgbClr val="FF0000"/>
                </a:solidFill>
                <a:highlight>
                  <a:srgbClr val="FFFF00"/>
                </a:highlight>
                <a:latin typeface="微软雅黑" panose="020B0503020204020204" pitchFamily="34" charset="-122"/>
                <a:ea typeface="微软雅黑" panose="020B0503020204020204" pitchFamily="34" charset="-122"/>
              </a:rPr>
              <a:t>ef</a:t>
            </a:r>
            <a:r>
              <a:rPr lang="en-US" altLang="zh-CN" b="1" dirty="0">
                <a:solidFill>
                  <a:srgbClr val="FF0000"/>
                </a:solidFill>
                <a:highlight>
                  <a:srgbClr val="FFFF00"/>
                </a:highlight>
                <a:latin typeface="微软雅黑" panose="020B0503020204020204" pitchFamily="34" charset="-122"/>
                <a:ea typeface="微软雅黑" panose="020B0503020204020204" pitchFamily="34" charset="-122"/>
              </a:rPr>
              <a:t> </a:t>
            </a:r>
            <a:r>
              <a:rPr lang="zh-CN" altLang="en-US" b="1" dirty="0">
                <a:solidFill>
                  <a:srgbClr val="FF0000"/>
                </a:solidFill>
                <a:highlight>
                  <a:srgbClr val="FFFF00"/>
                </a:highlight>
                <a:latin typeface="微软雅黑" panose="020B0503020204020204" pitchFamily="34" charset="-122"/>
                <a:ea typeface="微软雅黑" panose="020B0503020204020204" pitchFamily="34" charset="-122"/>
              </a:rPr>
              <a:t>和 </a:t>
            </a:r>
            <a:r>
              <a:rPr lang="en-US" altLang="zh-CN" b="1" dirty="0" err="1">
                <a:solidFill>
                  <a:srgbClr val="FF0000"/>
                </a:solidFill>
                <a:highlight>
                  <a:srgbClr val="FFFF00"/>
                </a:highlight>
                <a:latin typeface="微软雅黑" panose="020B0503020204020204" pitchFamily="34" charset="-122"/>
                <a:ea typeface="微软雅黑" panose="020B0503020204020204" pitchFamily="34" charset="-122"/>
              </a:rPr>
              <a:t>ef_construction</a:t>
            </a:r>
            <a:r>
              <a:rPr lang="en-US" altLang="zh-CN" b="1" dirty="0">
                <a:solidFill>
                  <a:srgbClr val="FF0000"/>
                </a:solidFill>
                <a:highlight>
                  <a:srgbClr val="FFFF00"/>
                </a:highlight>
                <a:latin typeface="微软雅黑" panose="020B0503020204020204" pitchFamily="34" charset="-122"/>
                <a:ea typeface="微软雅黑" panose="020B0503020204020204" pitchFamily="34" charset="-122"/>
              </a:rPr>
              <a:t> </a:t>
            </a:r>
            <a:r>
              <a:rPr lang="zh-CN" altLang="en-US" b="1" dirty="0">
                <a:solidFill>
                  <a:srgbClr val="FF0000"/>
                </a:solidFill>
                <a:highlight>
                  <a:srgbClr val="FFFF00"/>
                </a:highlight>
                <a:latin typeface="微软雅黑" panose="020B0503020204020204" pitchFamily="34" charset="-122"/>
                <a:ea typeface="微软雅黑" panose="020B0503020204020204" pitchFamily="34" charset="-122"/>
              </a:rPr>
              <a:t>参数可以通过假设 </a:t>
            </a:r>
            <a:r>
              <a:rPr lang="en-US" altLang="zh-CN" b="1" dirty="0">
                <a:solidFill>
                  <a:srgbClr val="FF0000"/>
                </a:solidFill>
                <a:highlight>
                  <a:srgbClr val="FFFF00"/>
                </a:highlight>
                <a:latin typeface="微软雅黑" panose="020B0503020204020204" pitchFamily="34" charset="-122"/>
                <a:ea typeface="微软雅黑" panose="020B0503020204020204" pitchFamily="34" charset="-122"/>
              </a:rPr>
              <a:t>M * </a:t>
            </a:r>
            <a:r>
              <a:rPr lang="en-US" altLang="zh-CN" b="1" dirty="0" err="1">
                <a:solidFill>
                  <a:srgbClr val="FF0000"/>
                </a:solidFill>
                <a:highlight>
                  <a:srgbClr val="FFFF00"/>
                </a:highlight>
                <a:latin typeface="微软雅黑" panose="020B0503020204020204" pitchFamily="34" charset="-122"/>
                <a:ea typeface="微软雅黑" panose="020B0503020204020204" pitchFamily="34" charset="-122"/>
              </a:rPr>
              <a:t>ef</a:t>
            </a:r>
            <a:r>
              <a:rPr lang="en-US" altLang="zh-CN" b="1" dirty="0">
                <a:solidFill>
                  <a:srgbClr val="FF0000"/>
                </a:solidFill>
                <a:highlight>
                  <a:srgbClr val="FFFF00"/>
                </a:highlight>
                <a:latin typeface="微软雅黑" panose="020B0503020204020204" pitchFamily="34" charset="-122"/>
                <a:ea typeface="微软雅黑" panose="020B0503020204020204" pitchFamily="34" charset="-122"/>
              </a:rPr>
              <a:t>_{construction} </a:t>
            </a:r>
            <a:r>
              <a:rPr lang="zh-CN" altLang="en-US" b="1" dirty="0">
                <a:solidFill>
                  <a:srgbClr val="FF0000"/>
                </a:solidFill>
                <a:highlight>
                  <a:srgbClr val="FFFF00"/>
                </a:highlight>
                <a:latin typeface="微软雅黑" panose="020B0503020204020204" pitchFamily="34" charset="-122"/>
                <a:ea typeface="微软雅黑" panose="020B0503020204020204" pitchFamily="34" charset="-122"/>
              </a:rPr>
              <a:t>是常数来粗略估计</a:t>
            </a:r>
            <a:endParaRPr lang="en-US" altLang="zh-CN" b="1" dirty="0">
              <a:solidFill>
                <a:srgbClr val="FF0000"/>
              </a:solidFill>
              <a:highlight>
                <a:srgbClr val="FFFF00"/>
              </a:highlight>
              <a:latin typeface="微软雅黑" panose="020B0503020204020204" pitchFamily="34" charset="-122"/>
              <a:ea typeface="微软雅黑" panose="020B0503020204020204" pitchFamily="34" charset="-122"/>
            </a:endParaRPr>
          </a:p>
          <a:p>
            <a:pPr lvl="1"/>
            <a:r>
              <a:rPr lang="zh-CN" altLang="en-US" b="1" dirty="0">
                <a:solidFill>
                  <a:schemeClr val="tx1"/>
                </a:solidFill>
                <a:latin typeface="微软雅黑" panose="020B0503020204020204" pitchFamily="34" charset="-122"/>
                <a:ea typeface="微软雅黑" panose="020B0503020204020204" pitchFamily="34" charset="-122"/>
              </a:rPr>
              <a:t>参考文献</a:t>
            </a:r>
            <a:endParaRPr lang="en-US" altLang="zh-CN" b="1" dirty="0">
              <a:solidFill>
                <a:schemeClr val="tx1"/>
              </a:solidFill>
              <a:latin typeface="微软雅黑" panose="020B0503020204020204" pitchFamily="34" charset="-122"/>
              <a:ea typeface="微软雅黑" panose="020B0503020204020204" pitchFamily="34" charset="-122"/>
            </a:endParaRPr>
          </a:p>
          <a:p>
            <a:pPr lvl="2"/>
            <a:r>
              <a:rPr lang="en-US" sz="1300" dirty="0" err="1">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nmslib</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1300" dirty="0" err="1">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hnswlib</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 Header-only C++/python library for fast approximate nearest neighbors --- </a:t>
            </a:r>
            <a:r>
              <a:rPr lang="en-US" sz="1300" dirty="0" err="1">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nmslib</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1300" dirty="0" err="1">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hnswlib</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zh-CN" alt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用于快速近似最近邻的仅标头 </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C++/python </a:t>
            </a:r>
            <a:r>
              <a:rPr lang="zh-CN" alt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库 </a:t>
            </a:r>
            <a:r>
              <a:rPr lang="en-US" altLang="zh-CN"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github.com)</a:t>
            </a:r>
            <a:endParaRPr lang="en-US" sz="1300" dirty="0">
              <a:solidFill>
                <a:srgbClr val="0070C0"/>
              </a:solidFill>
              <a:highlight>
                <a:srgbClr val="FFFF00"/>
              </a:highlight>
              <a:latin typeface="微软雅黑" panose="020B0503020204020204" pitchFamily="34" charset="-122"/>
              <a:ea typeface="微软雅黑" panose="020B0503020204020204" pitchFamily="34" charset="-122"/>
            </a:endParaRPr>
          </a:p>
          <a:p>
            <a:pPr lvl="2"/>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Indexing - </a:t>
            </a:r>
            <a:r>
              <a:rPr lang="en-US" sz="1300" dirty="0" err="1">
                <a:solidFill>
                  <a:srgbClr val="0070C0"/>
                </a:solidFill>
                <a:highlight>
                  <a:srgbClr val="FFFF00"/>
                </a:highlight>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Qdrant</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 --- </a:t>
            </a:r>
            <a:r>
              <a:rPr lang="zh-CN" alt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索引 </a:t>
            </a:r>
            <a:r>
              <a:rPr lang="en-US" altLang="zh-CN" sz="1300" dirty="0">
                <a:solidFill>
                  <a:srgbClr val="0070C0"/>
                </a:solidFill>
                <a:highlight>
                  <a:srgbClr val="FFFF00"/>
                </a:highlight>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 </a:t>
            </a:r>
            <a:r>
              <a:rPr lang="en-US" sz="1300" dirty="0" err="1">
                <a:solidFill>
                  <a:srgbClr val="0070C0"/>
                </a:solidFill>
                <a:highlight>
                  <a:srgbClr val="FFFF00"/>
                </a:highlight>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Qdrant</a:t>
            </a:r>
            <a:endParaRPr lang="en-US" sz="1300" dirty="0">
              <a:solidFill>
                <a:srgbClr val="0070C0"/>
              </a:solidFill>
              <a:highlight>
                <a:srgbClr val="FFFF00"/>
              </a:highlight>
              <a:latin typeface="微软雅黑" panose="020B0503020204020204" pitchFamily="34" charset="-122"/>
              <a:ea typeface="微软雅黑" panose="020B0503020204020204" pitchFamily="34" charset="-122"/>
            </a:endParaRPr>
          </a:p>
          <a:p>
            <a:pPr lvl="2"/>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5">
                  <a:extLst>
                    <a:ext uri="{A12FA001-AC4F-418D-AE19-62706E023703}">
                      <ahyp:hlinkClr xmlns:ahyp="http://schemas.microsoft.com/office/drawing/2018/hyperlinkcolor" val="tx"/>
                    </a:ext>
                  </a:extLst>
                </a:hlinkClick>
              </a:rPr>
              <a:t>Vector index Milvus v1.1.1 documentation</a:t>
            </a:r>
            <a:endParaRPr lang="en-US" sz="1300" dirty="0">
              <a:solidFill>
                <a:srgbClr val="0070C0"/>
              </a:solidFill>
              <a:highlight>
                <a:srgbClr val="FFFF00"/>
              </a:highlight>
              <a:latin typeface="微软雅黑" panose="020B0503020204020204" pitchFamily="34" charset="-122"/>
              <a:ea typeface="微软雅黑" panose="020B0503020204020204" pitchFamily="34" charset="-122"/>
            </a:endParaRPr>
          </a:p>
          <a:p>
            <a:pPr lvl="2"/>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6">
                  <a:extLst>
                    <a:ext uri="{A12FA001-AC4F-418D-AE19-62706E023703}">
                      <ahyp:hlinkClr xmlns:ahyp="http://schemas.microsoft.com/office/drawing/2018/hyperlinkcolor" val="tx"/>
                    </a:ext>
                  </a:extLst>
                </a:hlinkClick>
              </a:rPr>
              <a:t>hnswlib/TESTING_RECALL.md at master · </a:t>
            </a:r>
            <a:r>
              <a:rPr lang="en-US" sz="1300" dirty="0" err="1">
                <a:solidFill>
                  <a:srgbClr val="0070C0"/>
                </a:solidFill>
                <a:highlight>
                  <a:srgbClr val="FFFF00"/>
                </a:highlight>
                <a:latin typeface="微软雅黑" panose="020B0503020204020204" pitchFamily="34" charset="-122"/>
                <a:ea typeface="微软雅黑" panose="020B0503020204020204" pitchFamily="34" charset="-122"/>
                <a:hlinkClick r:id="rId6">
                  <a:extLst>
                    <a:ext uri="{A12FA001-AC4F-418D-AE19-62706E023703}">
                      <ahyp:hlinkClr xmlns:ahyp="http://schemas.microsoft.com/office/drawing/2018/hyperlinkcolor" val="tx"/>
                    </a:ext>
                  </a:extLst>
                </a:hlinkClick>
              </a:rPr>
              <a:t>nmslib</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6">
                  <a:extLst>
                    <a:ext uri="{A12FA001-AC4F-418D-AE19-62706E023703}">
                      <ahyp:hlinkClr xmlns:ahyp="http://schemas.microsoft.com/office/drawing/2018/hyperlinkcolor" val="tx"/>
                    </a:ext>
                  </a:extLst>
                </a:hlinkClick>
              </a:rPr>
              <a:t>/</a:t>
            </a:r>
            <a:r>
              <a:rPr lang="en-US" sz="1300" dirty="0" err="1">
                <a:solidFill>
                  <a:srgbClr val="0070C0"/>
                </a:solidFill>
                <a:highlight>
                  <a:srgbClr val="FFFF00"/>
                </a:highlight>
                <a:latin typeface="微软雅黑" panose="020B0503020204020204" pitchFamily="34" charset="-122"/>
                <a:ea typeface="微软雅黑" panose="020B0503020204020204" pitchFamily="34" charset="-122"/>
                <a:hlinkClick r:id="rId6">
                  <a:extLst>
                    <a:ext uri="{A12FA001-AC4F-418D-AE19-62706E023703}">
                      <ahyp:hlinkClr xmlns:ahyp="http://schemas.microsoft.com/office/drawing/2018/hyperlinkcolor" val="tx"/>
                    </a:ext>
                  </a:extLst>
                </a:hlinkClick>
              </a:rPr>
              <a:t>hnswlib</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6">
                  <a:extLst>
                    <a:ext uri="{A12FA001-AC4F-418D-AE19-62706E023703}">
                      <ahyp:hlinkClr xmlns:ahyp="http://schemas.microsoft.com/office/drawing/2018/hyperlinkcolor" val="tx"/>
                    </a:ext>
                  </a:extLst>
                </a:hlinkClick>
              </a:rPr>
              <a:t> · GitHub</a:t>
            </a:r>
            <a:endParaRPr lang="en-US" sz="1300" dirty="0">
              <a:solidFill>
                <a:srgbClr val="0070C0"/>
              </a:solidFill>
              <a:highlight>
                <a:srgbClr val="FFFF00"/>
              </a:highlight>
              <a:latin typeface="微软雅黑" panose="020B0503020204020204" pitchFamily="34" charset="-122"/>
              <a:ea typeface="微软雅黑" panose="020B0503020204020204" pitchFamily="34" charset="-122"/>
            </a:endParaRPr>
          </a:p>
          <a:p>
            <a:pPr lvl="2"/>
            <a:endParaRPr lang="en-US" sz="1000" dirty="0"/>
          </a:p>
          <a:p>
            <a:pPr lvl="2"/>
            <a:endParaRPr lang="en-US" altLang="zh-CN" sz="1000" b="1" dirty="0">
              <a:solidFill>
                <a:srgbClr val="0070C0"/>
              </a:solidFill>
              <a:highlight>
                <a:srgbClr val="FFFF00"/>
              </a:highlight>
              <a:latin typeface="微软雅黑" panose="020B0503020204020204" pitchFamily="34" charset="-122"/>
              <a:ea typeface="微软雅黑" panose="020B0503020204020204" pitchFamily="34" charset="-122"/>
            </a:endParaRPr>
          </a:p>
          <a:p>
            <a:pPr lvl="1"/>
            <a:endParaRPr lang="en-US" altLang="zh-CN" sz="4400" b="1" dirty="0">
              <a:latin typeface="微软雅黑" panose="020B0503020204020204" pitchFamily="34" charset="-122"/>
              <a:ea typeface="微软雅黑" panose="020B0503020204020204" pitchFamily="34" charset="-122"/>
            </a:endParaRPr>
          </a:p>
          <a:p>
            <a:pPr lvl="1"/>
            <a:endParaRPr lang="en-US" altLang="zh-CN" sz="4400" b="1" dirty="0">
              <a:latin typeface="微软雅黑" panose="020B0503020204020204" pitchFamily="34" charset="-122"/>
              <a:ea typeface="微软雅黑" panose="020B0503020204020204" pitchFamily="34" charset="-122"/>
            </a:endParaRPr>
          </a:p>
          <a:p>
            <a:pPr lvl="1"/>
            <a:endParaRPr lang="en-US" altLang="zh-CN" sz="4400" b="1" dirty="0">
              <a:latin typeface="微软雅黑" panose="020B0503020204020204" pitchFamily="34" charset="-122"/>
              <a:ea typeface="微软雅黑" panose="020B0503020204020204" pitchFamily="34" charset="-122"/>
            </a:endParaRPr>
          </a:p>
          <a:p>
            <a:pPr lvl="1"/>
            <a:endParaRPr lang="en-US" altLang="zh-CN" sz="4400" b="1" dirty="0">
              <a:latin typeface="微软雅黑" panose="020B0503020204020204" pitchFamily="34" charset="-122"/>
              <a:ea typeface="微软雅黑" panose="020B0503020204020204" pitchFamily="34" charset="-122"/>
            </a:endParaRPr>
          </a:p>
          <a:p>
            <a:pPr lvl="1"/>
            <a:endParaRPr lang="en-US" altLang="zh-CN" sz="4400" b="1"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385750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5899A-D550-B16F-BA07-7C5F285701C1}"/>
              </a:ext>
            </a:extLst>
          </p:cNvPr>
          <p:cNvSpPr>
            <a:spLocks noGrp="1"/>
          </p:cNvSpPr>
          <p:nvPr>
            <p:ph type="title"/>
          </p:nvPr>
        </p:nvSpPr>
        <p:spPr>
          <a:xfrm>
            <a:off x="747001" y="156754"/>
            <a:ext cx="9050141" cy="592183"/>
          </a:xfrm>
        </p:spPr>
        <p:txBody>
          <a:bodyPr>
            <a:normAutofit fontScale="90000"/>
          </a:bodyPr>
          <a:lstStyle/>
          <a:p>
            <a:r>
              <a:rPr lang="zh-CN" altLang="en-US" b="1" dirty="0">
                <a:highlight>
                  <a:srgbClr val="FFFF00"/>
                </a:highlight>
                <a:latin typeface="微软雅黑" panose="020B0503020204020204" pitchFamily="34" charset="-122"/>
                <a:ea typeface="微软雅黑" panose="020B0503020204020204" pitchFamily="34" charset="-122"/>
              </a:rPr>
              <a:t>基于 </a:t>
            </a:r>
            <a:r>
              <a:rPr lang="en-US" altLang="zh-CN" b="1" dirty="0">
                <a:highlight>
                  <a:srgbClr val="FFFF00"/>
                </a:highlight>
                <a:latin typeface="微软雅黑" panose="020B0503020204020204" pitchFamily="34" charset="-122"/>
                <a:ea typeface="微软雅黑" panose="020B0503020204020204" pitchFamily="34" charset="-122"/>
              </a:rPr>
              <a:t>OpenAI Embeddings </a:t>
            </a:r>
            <a:r>
              <a:rPr lang="zh-CN" altLang="en-US" b="1" dirty="0">
                <a:highlight>
                  <a:srgbClr val="FFFF00"/>
                </a:highlight>
                <a:latin typeface="微软雅黑" panose="020B0503020204020204" pitchFamily="34" charset="-122"/>
                <a:ea typeface="微软雅黑" panose="020B0503020204020204" pitchFamily="34" charset="-122"/>
              </a:rPr>
              <a:t>向量检索使用场景</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AA5C4F5A-6F21-CAB3-D51B-E78E6E324281}"/>
              </a:ext>
            </a:extLst>
          </p:cNvPr>
          <p:cNvSpPr>
            <a:spLocks noGrp="1"/>
          </p:cNvSpPr>
          <p:nvPr>
            <p:ph idx="1"/>
          </p:nvPr>
        </p:nvSpPr>
        <p:spPr>
          <a:xfrm>
            <a:off x="677333" y="905691"/>
            <a:ext cx="10060335" cy="5952309"/>
          </a:xfrm>
        </p:spPr>
        <p:txBody>
          <a:bodyPr>
            <a:normAutofit lnSpcReduction="10000"/>
          </a:bodyPr>
          <a:lstStyle/>
          <a:p>
            <a:r>
              <a:rPr lang="zh-CN" altLang="en-US" b="1" dirty="0">
                <a:latin typeface="微软雅黑" panose="020B0503020204020204" pitchFamily="34" charset="-122"/>
                <a:ea typeface="微软雅黑" panose="020B0503020204020204" pitchFamily="34" charset="-122"/>
              </a:rPr>
              <a:t>预存本地向量数据库</a:t>
            </a:r>
          </a:p>
          <a:p>
            <a:pPr marL="800100" lvl="1" indent="-342900">
              <a:buFont typeface="+mj-lt"/>
              <a:buAutoNum type="arabicPeriod"/>
            </a:pPr>
            <a:r>
              <a:rPr lang="zh-CN" altLang="en-US" dirty="0">
                <a:latin typeface="微软雅黑" panose="020B0503020204020204" pitchFamily="34" charset="-122"/>
                <a:ea typeface="微软雅黑" panose="020B0503020204020204" pitchFamily="34" charset="-122"/>
              </a:rPr>
              <a:t>收集文本内容</a:t>
            </a:r>
          </a:p>
          <a:p>
            <a:pPr marL="800100" lvl="1" indent="-342900">
              <a:buFont typeface="+mj-lt"/>
              <a:buAutoNum type="arabicPeriod"/>
            </a:pPr>
            <a:r>
              <a:rPr lang="zh-CN" altLang="en-US" dirty="0">
                <a:highlight>
                  <a:srgbClr val="FFFF00"/>
                </a:highlight>
                <a:latin typeface="微软雅黑" panose="020B0503020204020204" pitchFamily="34" charset="-122"/>
                <a:ea typeface="微软雅黑" panose="020B0503020204020204" pitchFamily="34" charset="-122"/>
              </a:rPr>
              <a:t>敏感词过滤</a:t>
            </a:r>
            <a:endParaRPr lang="en-US" altLang="zh-CN" dirty="0">
              <a:highlight>
                <a:srgbClr val="FFFF00"/>
              </a:highlight>
              <a:latin typeface="微软雅黑" panose="020B0503020204020204" pitchFamily="34" charset="-122"/>
              <a:ea typeface="微软雅黑" panose="020B0503020204020204" pitchFamily="34" charset="-122"/>
            </a:endParaRPr>
          </a:p>
          <a:p>
            <a:pPr marL="800100" lvl="1" indent="-342900">
              <a:buFont typeface="+mj-lt"/>
              <a:buAutoNum type="arabicPeriod"/>
            </a:pPr>
            <a:r>
              <a:rPr lang="en-US" dirty="0">
                <a:latin typeface="微软雅黑" panose="020B0503020204020204" pitchFamily="34" charset="-122"/>
                <a:ea typeface="微软雅黑" panose="020B0503020204020204" pitchFamily="34" charset="-122"/>
              </a:rPr>
              <a:t>OpenAI </a:t>
            </a:r>
            <a:r>
              <a:rPr lang="zh-CN" altLang="en-US" dirty="0">
                <a:latin typeface="微软雅黑" panose="020B0503020204020204" pitchFamily="34" charset="-122"/>
                <a:ea typeface="微软雅黑" panose="020B0503020204020204" pitchFamily="34" charset="-122"/>
              </a:rPr>
              <a:t>标准向量化本地存储，批量调用 </a:t>
            </a:r>
            <a:r>
              <a:rPr lang="en-US" dirty="0" err="1">
                <a:latin typeface="微软雅黑" panose="020B0503020204020204" pitchFamily="34" charset="-122"/>
                <a:ea typeface="微软雅黑" panose="020B0503020204020204" pitchFamily="34" charset="-122"/>
              </a:rPr>
              <a:t>openai.Embedding.create</a:t>
            </a:r>
            <a:r>
              <a:rPr lang="en-US" dirty="0">
                <a:latin typeface="微软雅黑" panose="020B0503020204020204" pitchFamily="34" charset="-122"/>
                <a:ea typeface="微软雅黑" panose="020B0503020204020204" pitchFamily="34" charset="-122"/>
              </a:rPr>
              <a:t> API</a:t>
            </a:r>
          </a:p>
          <a:p>
            <a:pPr marL="800100" lvl="1" indent="-342900">
              <a:buFont typeface="+mj-lt"/>
              <a:buAutoNum type="arabicPeriod"/>
            </a:pPr>
            <a:r>
              <a:rPr lang="zh-CN" altLang="en-US" dirty="0">
                <a:highlight>
                  <a:srgbClr val="FFFF00"/>
                </a:highlight>
                <a:latin typeface="微软雅黑" panose="020B0503020204020204" pitchFamily="34" charset="-122"/>
                <a:ea typeface="微软雅黑" panose="020B0503020204020204" pitchFamily="34" charset="-122"/>
              </a:rPr>
              <a:t>入库，行级权限相关字段属性维护（如：内容所属角色、部门之类）</a:t>
            </a:r>
          </a:p>
          <a:p>
            <a:r>
              <a:rPr lang="en-US" b="1" dirty="0">
                <a:latin typeface="微软雅黑" panose="020B0503020204020204" pitchFamily="34" charset="-122"/>
                <a:ea typeface="微软雅黑" panose="020B0503020204020204" pitchFamily="34" charset="-122"/>
              </a:rPr>
              <a:t>Embedding-Search (Embedding XXXXXX for search)</a:t>
            </a:r>
          </a:p>
          <a:p>
            <a:pPr marL="800100" lvl="1" indent="-342900">
              <a:buFont typeface="+mj-lt"/>
              <a:buAutoNum type="arabicPeriod"/>
            </a:pPr>
            <a:r>
              <a:rPr lang="zh-CN" altLang="en-US" dirty="0">
                <a:latin typeface="微软雅黑" panose="020B0503020204020204" pitchFamily="34" charset="-122"/>
                <a:ea typeface="微软雅黑" panose="020B0503020204020204" pitchFamily="34" charset="-122"/>
              </a:rPr>
              <a:t>通过调用 </a:t>
            </a:r>
            <a:r>
              <a:rPr lang="en-US" dirty="0" err="1">
                <a:latin typeface="微软雅黑" panose="020B0503020204020204" pitchFamily="34" charset="-122"/>
                <a:ea typeface="微软雅黑" panose="020B0503020204020204" pitchFamily="34" charset="-122"/>
              </a:rPr>
              <a:t>openai.Embedding.create</a:t>
            </a:r>
            <a:r>
              <a:rPr lang="en-US" dirty="0">
                <a:latin typeface="微软雅黑" panose="020B0503020204020204" pitchFamily="34" charset="-122"/>
                <a:ea typeface="微软雅黑" panose="020B0503020204020204" pitchFamily="34" charset="-122"/>
              </a:rPr>
              <a:t> API </a:t>
            </a:r>
            <a:r>
              <a:rPr lang="zh-CN" altLang="en-US" dirty="0">
                <a:latin typeface="微软雅黑" panose="020B0503020204020204" pitchFamily="34" charset="-122"/>
                <a:ea typeface="微软雅黑" panose="020B0503020204020204" pitchFamily="34" charset="-122"/>
              </a:rPr>
              <a:t>向量化搜索目标内容文本</a:t>
            </a:r>
          </a:p>
          <a:p>
            <a:pPr marL="800100" lvl="1" indent="-342900">
              <a:buFont typeface="+mj-lt"/>
              <a:buAutoNum type="arabicPeriod"/>
            </a:pPr>
            <a:r>
              <a:rPr lang="en-US" dirty="0">
                <a:latin typeface="微软雅黑" panose="020B0503020204020204" pitchFamily="34" charset="-122"/>
                <a:ea typeface="微软雅黑" panose="020B0503020204020204" pitchFamily="34" charset="-122"/>
              </a:rPr>
              <a:t>H</a:t>
            </a:r>
            <a:r>
              <a:rPr lang="en-US" altLang="zh-CN" dirty="0">
                <a:latin typeface="微软雅黑" panose="020B0503020204020204" pitchFamily="34" charset="-122"/>
                <a:ea typeface="微软雅黑" panose="020B0503020204020204" pitchFamily="34" charset="-122"/>
              </a:rPr>
              <a:t>y</a:t>
            </a:r>
            <a:r>
              <a:rPr lang="en-US" dirty="0">
                <a:latin typeface="微软雅黑" panose="020B0503020204020204" pitchFamily="34" charset="-122"/>
                <a:ea typeface="微软雅黑" panose="020B0503020204020204" pitchFamily="34" charset="-122"/>
              </a:rPr>
              <a:t>brid query + Local Vector Search: </a:t>
            </a:r>
            <a:r>
              <a:rPr lang="zh-CN" altLang="en-US" dirty="0">
                <a:latin typeface="微软雅黑" panose="020B0503020204020204" pitchFamily="34" charset="-122"/>
                <a:ea typeface="微软雅黑" panose="020B0503020204020204" pitchFamily="34" charset="-122"/>
              </a:rPr>
              <a:t>在本地预存向量数据库中检索与搜索向量相似的结果</a:t>
            </a:r>
          </a:p>
          <a:p>
            <a:pPr lvl="1"/>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https://github.com/openai/openai-cookbook/blob/main/examples/Embedding_Wikipedia_articles_for_search.ipynb</a:t>
            </a:r>
            <a:endParaRPr lang="en-US" dirty="0">
              <a:solidFill>
                <a:srgbClr val="0070C0"/>
              </a:solidFill>
              <a:latin typeface="微软雅黑" panose="020B0503020204020204" pitchFamily="34" charset="-122"/>
              <a:ea typeface="微软雅黑" panose="020B0503020204020204" pitchFamily="34" charset="-122"/>
            </a:endParaRPr>
          </a:p>
          <a:p>
            <a:pPr lvl="1"/>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https://github.com/openai/openai-cookbook/blob/main/examples/Embedding_long_inputs.ipynb</a:t>
            </a:r>
            <a:endParaRPr lang="en-US" dirty="0">
              <a:solidFill>
                <a:srgbClr val="0070C0"/>
              </a:solidFill>
              <a:latin typeface="微软雅黑" panose="020B0503020204020204" pitchFamily="34" charset="-122"/>
              <a:ea typeface="微软雅黑" panose="020B0503020204020204" pitchFamily="34" charset="-122"/>
            </a:endParaRPr>
          </a:p>
          <a:p>
            <a:r>
              <a:rPr lang="en-US" b="1" dirty="0" err="1">
                <a:latin typeface="微软雅黑" panose="020B0503020204020204" pitchFamily="34" charset="-122"/>
                <a:ea typeface="微软雅黑" panose="020B0503020204020204" pitchFamily="34" charset="-122"/>
              </a:rPr>
              <a:t>QnA</a:t>
            </a:r>
            <a:r>
              <a:rPr lang="en-US" b="1" dirty="0">
                <a:latin typeface="微软雅黑" panose="020B0503020204020204" pitchFamily="34" charset="-122"/>
                <a:ea typeface="微软雅黑" panose="020B0503020204020204" pitchFamily="34" charset="-122"/>
              </a:rPr>
              <a:t> Search-Ask</a:t>
            </a:r>
          </a:p>
          <a:p>
            <a:pPr marL="800100" lvl="1" indent="-342900">
              <a:buFont typeface="+mj-lt"/>
              <a:buAutoNum type="arabicPeriod"/>
            </a:pPr>
            <a:r>
              <a:rPr lang="zh-CN" altLang="en-US" dirty="0">
                <a:latin typeface="微软雅黑" panose="020B0503020204020204" pitchFamily="34" charset="-122"/>
                <a:ea typeface="微软雅黑" panose="020B0503020204020204" pitchFamily="34" charset="-122"/>
              </a:rPr>
              <a:t>通过调用 </a:t>
            </a:r>
            <a:r>
              <a:rPr lang="en-US" dirty="0" err="1">
                <a:latin typeface="微软雅黑" panose="020B0503020204020204" pitchFamily="34" charset="-122"/>
                <a:ea typeface="微软雅黑" panose="020B0503020204020204" pitchFamily="34" charset="-122"/>
              </a:rPr>
              <a:t>openai.Embedding.create</a:t>
            </a:r>
            <a:r>
              <a:rPr lang="en-US" dirty="0">
                <a:latin typeface="微软雅黑" panose="020B0503020204020204" pitchFamily="34" charset="-122"/>
                <a:ea typeface="微软雅黑" panose="020B0503020204020204" pitchFamily="34" charset="-122"/>
              </a:rPr>
              <a:t> API </a:t>
            </a:r>
            <a:r>
              <a:rPr lang="zh-CN" altLang="en-US" dirty="0">
                <a:latin typeface="微软雅黑" panose="020B0503020204020204" pitchFamily="34" charset="-122"/>
                <a:ea typeface="微软雅黑" panose="020B0503020204020204" pitchFamily="34" charset="-122"/>
              </a:rPr>
              <a:t>向量化问题内容文本</a:t>
            </a:r>
          </a:p>
          <a:p>
            <a:pPr marL="800100" lvl="1" indent="-342900">
              <a:buFont typeface="+mj-lt"/>
              <a:buAutoNum type="arabicPeriod"/>
            </a:pPr>
            <a:r>
              <a:rPr lang="en-US" dirty="0">
                <a:latin typeface="微软雅黑" panose="020B0503020204020204" pitchFamily="34" charset="-122"/>
                <a:ea typeface="微软雅黑" panose="020B0503020204020204" pitchFamily="34" charset="-122"/>
              </a:rPr>
              <a:t>H</a:t>
            </a:r>
            <a:r>
              <a:rPr lang="en-US" altLang="zh-CN" dirty="0">
                <a:latin typeface="微软雅黑" panose="020B0503020204020204" pitchFamily="34" charset="-122"/>
                <a:ea typeface="微软雅黑" panose="020B0503020204020204" pitchFamily="34" charset="-122"/>
              </a:rPr>
              <a:t>y</a:t>
            </a:r>
            <a:r>
              <a:rPr lang="en-US" dirty="0">
                <a:latin typeface="微软雅黑" panose="020B0503020204020204" pitchFamily="34" charset="-122"/>
                <a:ea typeface="微软雅黑" panose="020B0503020204020204" pitchFamily="34" charset="-122"/>
              </a:rPr>
              <a:t>brid query + Local Vector Search: </a:t>
            </a:r>
            <a:r>
              <a:rPr lang="zh-CN" altLang="en-US" dirty="0">
                <a:latin typeface="微软雅黑" panose="020B0503020204020204" pitchFamily="34" charset="-122"/>
                <a:ea typeface="微软雅黑" panose="020B0503020204020204" pitchFamily="34" charset="-122"/>
              </a:rPr>
              <a:t>在本地预存向量数据库中搜索与问题向量相似文本部分</a:t>
            </a:r>
          </a:p>
          <a:p>
            <a:pPr marL="800100" lvl="1" indent="-342900">
              <a:buFont typeface="+mj-lt"/>
              <a:buAutoNum type="arabicPeriod"/>
            </a:pPr>
            <a:r>
              <a:rPr lang="en-US" dirty="0">
                <a:latin typeface="微软雅黑" panose="020B0503020204020204" pitchFamily="34" charset="-122"/>
                <a:ea typeface="微软雅黑" panose="020B0503020204020204" pitchFamily="34" charset="-122"/>
              </a:rPr>
              <a:t>Ask: </a:t>
            </a:r>
            <a:r>
              <a:rPr lang="zh-CN" altLang="en-US" dirty="0">
                <a:latin typeface="微软雅黑" panose="020B0503020204020204" pitchFamily="34" charset="-122"/>
                <a:ea typeface="微软雅黑" panose="020B0503020204020204" pitchFamily="34" charset="-122"/>
              </a:rPr>
              <a:t>将检索到的文本部分发送给 </a:t>
            </a:r>
            <a:r>
              <a:rPr lang="en-US" dirty="0" err="1">
                <a:latin typeface="微软雅黑" panose="020B0503020204020204" pitchFamily="34" charset="-122"/>
                <a:ea typeface="微软雅黑" panose="020B0503020204020204" pitchFamily="34" charset="-122"/>
              </a:rPr>
              <a:t>openai.ChatCompletion</a:t>
            </a:r>
            <a:r>
              <a:rPr lang="en-US" dirty="0">
                <a:latin typeface="微软雅黑" panose="020B0503020204020204" pitchFamily="34" charset="-122"/>
                <a:ea typeface="微软雅黑" panose="020B0503020204020204" pitchFamily="34" charset="-122"/>
              </a:rPr>
              <a:t> API </a:t>
            </a:r>
            <a:r>
              <a:rPr lang="zh-CN" altLang="en-US" dirty="0">
                <a:latin typeface="微软雅黑" panose="020B0503020204020204" pitchFamily="34" charset="-122"/>
                <a:ea typeface="微软雅黑" panose="020B0503020204020204" pitchFamily="34" charset="-122"/>
              </a:rPr>
              <a:t>向其提问</a:t>
            </a:r>
          </a:p>
          <a:p>
            <a:pPr lvl="1"/>
            <a:r>
              <a:rPr lang="en-US"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https://github.com/openai/openai-cookbook/blob/main/examples/Question_answering_using_embeddings.ipynb</a:t>
            </a:r>
            <a:endParaRPr lang="en-US" dirty="0">
              <a:solidFill>
                <a:srgbClr val="0070C0"/>
              </a:solidFill>
              <a:latin typeface="微软雅黑" panose="020B0503020204020204" pitchFamily="34" charset="-122"/>
              <a:ea typeface="微软雅黑" panose="020B0503020204020204" pitchFamily="34" charset="-122"/>
            </a:endParaRPr>
          </a:p>
          <a:p>
            <a:pPr lvl="1"/>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2852712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F75122-C259-6AFA-449C-01E9ED2903F1}"/>
              </a:ext>
            </a:extLst>
          </p:cNvPr>
          <p:cNvSpPr>
            <a:spLocks noGrp="1"/>
          </p:cNvSpPr>
          <p:nvPr>
            <p:ph type="title"/>
          </p:nvPr>
        </p:nvSpPr>
        <p:spPr>
          <a:xfrm>
            <a:off x="838200" y="174172"/>
            <a:ext cx="8596668" cy="757645"/>
          </a:xfrm>
        </p:spPr>
        <p:txBody>
          <a:bodyPr/>
          <a:lstStyle/>
          <a:p>
            <a:r>
              <a:rPr lang="zh-CN" altLang="en-US" b="1" dirty="0">
                <a:latin typeface="微软雅黑" panose="020B0503020204020204" pitchFamily="34" charset="-122"/>
                <a:ea typeface="微软雅黑" panose="020B0503020204020204" pitchFamily="34" charset="-122"/>
              </a:rPr>
              <a:t>本次评测产品选型</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FE5F1DAD-E2E7-79E8-B752-E21069019629}"/>
              </a:ext>
            </a:extLst>
          </p:cNvPr>
          <p:cNvSpPr>
            <a:spLocks noGrp="1"/>
          </p:cNvSpPr>
          <p:nvPr>
            <p:ph idx="1"/>
          </p:nvPr>
        </p:nvSpPr>
        <p:spPr>
          <a:xfrm>
            <a:off x="838200" y="1027611"/>
            <a:ext cx="10515600" cy="5569131"/>
          </a:xfrm>
        </p:spPr>
        <p:txBody>
          <a:bodyPr>
            <a:normAutofit fontScale="47500" lnSpcReduction="20000"/>
          </a:bodyPr>
          <a:lstStyle/>
          <a:p>
            <a:r>
              <a:rPr lang="zh-CN" altLang="en-US" sz="3000" b="1" dirty="0">
                <a:latin typeface="微软雅黑" panose="020B0503020204020204" pitchFamily="34" charset="-122"/>
                <a:ea typeface="微软雅黑" panose="020B0503020204020204" pitchFamily="34" charset="-122"/>
              </a:rPr>
              <a:t>选型依据</a:t>
            </a:r>
            <a:endParaRPr lang="en-US" altLang="zh-CN" sz="3000" b="1" dirty="0">
              <a:latin typeface="微软雅黑" panose="020B0503020204020204" pitchFamily="34" charset="-122"/>
              <a:ea typeface="微软雅黑" panose="020B0503020204020204" pitchFamily="34" charset="-122"/>
            </a:endParaRPr>
          </a:p>
          <a:p>
            <a:pPr lvl="1"/>
            <a:r>
              <a:rPr lang="zh-CN" altLang="en-US" sz="2600" b="1" dirty="0">
                <a:latin typeface="微软雅黑" panose="020B0503020204020204" pitchFamily="34" charset="-122"/>
                <a:ea typeface="微软雅黑" panose="020B0503020204020204" pitchFamily="34" charset="-122"/>
              </a:rPr>
              <a:t>经典、专业、开源产品</a:t>
            </a:r>
            <a:endParaRPr lang="en-US" altLang="zh-CN" sz="2600" b="1" dirty="0">
              <a:latin typeface="微软雅黑" panose="020B0503020204020204" pitchFamily="34" charset="-122"/>
              <a:ea typeface="微软雅黑" panose="020B0503020204020204" pitchFamily="34" charset="-122"/>
            </a:endParaRPr>
          </a:p>
          <a:p>
            <a:pPr lvl="1"/>
            <a:r>
              <a:rPr lang="zh-CN" altLang="en-US" sz="2600" b="1" dirty="0">
                <a:latin typeface="微软雅黑" panose="020B0503020204020204" pitchFamily="34" charset="-122"/>
                <a:ea typeface="微软雅黑" panose="020B0503020204020204" pitchFamily="34" charset="-122"/>
              </a:rPr>
              <a:t>可控可落地非托管</a:t>
            </a:r>
            <a:endParaRPr lang="en-US" altLang="zh-CN" sz="2600" b="1" dirty="0">
              <a:latin typeface="微软雅黑" panose="020B0503020204020204" pitchFamily="34" charset="-122"/>
              <a:ea typeface="微软雅黑" panose="020B0503020204020204" pitchFamily="34" charset="-122"/>
            </a:endParaRPr>
          </a:p>
          <a:p>
            <a:pPr lvl="1"/>
            <a:r>
              <a:rPr lang="en-US" altLang="zh-CN" sz="2600" b="1" dirty="0">
                <a:latin typeface="微软雅黑" panose="020B0503020204020204" pitchFamily="34" charset="-122"/>
                <a:ea typeface="微软雅黑" panose="020B0503020204020204" pitchFamily="34" charset="-122"/>
              </a:rPr>
              <a:t>Azure </a:t>
            </a:r>
            <a:r>
              <a:rPr lang="zh-CN" altLang="en-US" sz="2600" b="1" dirty="0">
                <a:latin typeface="微软雅黑" panose="020B0503020204020204" pitchFamily="34" charset="-122"/>
                <a:ea typeface="微软雅黑" panose="020B0503020204020204" pitchFamily="34" charset="-122"/>
              </a:rPr>
              <a:t>可用</a:t>
            </a:r>
            <a:endParaRPr lang="en-US" altLang="zh-CN" sz="2600" b="1" dirty="0">
              <a:latin typeface="微软雅黑" panose="020B0503020204020204" pitchFamily="34" charset="-122"/>
              <a:ea typeface="微软雅黑" panose="020B0503020204020204" pitchFamily="34" charset="-122"/>
            </a:endParaRPr>
          </a:p>
          <a:p>
            <a:pPr lvl="2"/>
            <a:r>
              <a:rPr lang="en-US" altLang="zh-CN" sz="2400" b="1" dirty="0">
                <a:latin typeface="微软雅黑" panose="020B0503020204020204" pitchFamily="34" charset="-122"/>
                <a:ea typeface="微软雅黑" panose="020B0503020204020204" pitchFamily="34" charset="-122"/>
              </a:rPr>
              <a:t>AKS</a:t>
            </a: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Container</a:t>
            </a: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SaaS</a:t>
            </a: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PaaS</a:t>
            </a: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VM</a:t>
            </a:r>
          </a:p>
          <a:p>
            <a:r>
              <a:rPr lang="zh-CN" altLang="en-US" sz="3000" b="1" dirty="0">
                <a:latin typeface="微软雅黑" panose="020B0503020204020204" pitchFamily="34" charset="-122"/>
                <a:ea typeface="微软雅黑" panose="020B0503020204020204" pitchFamily="34" charset="-122"/>
              </a:rPr>
              <a:t>主要选型</a:t>
            </a:r>
            <a:endParaRPr lang="en-US" altLang="zh-CN" sz="3000" b="1" dirty="0">
              <a:latin typeface="微软雅黑" panose="020B0503020204020204" pitchFamily="34" charset="-122"/>
              <a:ea typeface="微软雅黑" panose="020B0503020204020204" pitchFamily="34" charset="-122"/>
            </a:endParaRPr>
          </a:p>
          <a:p>
            <a:pPr lvl="1"/>
            <a:r>
              <a:rPr lang="en-US" altLang="zh-CN" sz="2600" b="1" dirty="0">
                <a:latin typeface="微软雅黑" panose="020B0503020204020204" pitchFamily="34" charset="-122"/>
                <a:ea typeface="微软雅黑" panose="020B0503020204020204" pitchFamily="34" charset="-122"/>
              </a:rPr>
              <a:t>Azure VM + Ubuntu + Docker + </a:t>
            </a:r>
            <a:r>
              <a:rPr lang="en-US" altLang="zh-CN" sz="2600" b="1" dirty="0" err="1">
                <a:latin typeface="微软雅黑" panose="020B0503020204020204" pitchFamily="34" charset="-122"/>
                <a:ea typeface="微软雅黑" panose="020B0503020204020204" pitchFamily="34" charset="-122"/>
              </a:rPr>
              <a:t>Qdrant</a:t>
            </a:r>
            <a:endParaRPr lang="en-US" altLang="zh-CN" sz="2600" b="1" dirty="0">
              <a:latin typeface="微软雅黑" panose="020B0503020204020204" pitchFamily="34" charset="-122"/>
              <a:ea typeface="微软雅黑" panose="020B0503020204020204" pitchFamily="34" charset="-122"/>
            </a:endParaRPr>
          </a:p>
          <a:p>
            <a:pPr lvl="1"/>
            <a:r>
              <a:rPr lang="en-US" altLang="zh-CN" sz="2600" b="1" dirty="0">
                <a:latin typeface="微软雅黑" panose="020B0503020204020204" pitchFamily="34" charset="-122"/>
                <a:ea typeface="微软雅黑" panose="020B0503020204020204" pitchFamily="34" charset="-122"/>
              </a:rPr>
              <a:t>Azure VM + Ubuntu + Docker + Milvus</a:t>
            </a:r>
          </a:p>
          <a:p>
            <a:pPr lvl="1"/>
            <a:r>
              <a:rPr lang="en-US" altLang="zh-CN" sz="2600" b="1" dirty="0">
                <a:latin typeface="微软雅黑" panose="020B0503020204020204" pitchFamily="34" charset="-122"/>
                <a:ea typeface="微软雅黑" panose="020B0503020204020204" pitchFamily="34" charset="-122"/>
              </a:rPr>
              <a:t>Azure VM + Ubuntu + Docker + PostgreSQL + </a:t>
            </a:r>
            <a:r>
              <a:rPr lang="en-US" altLang="zh-CN" sz="2600" b="1" dirty="0" err="1">
                <a:latin typeface="微软雅黑" panose="020B0503020204020204" pitchFamily="34" charset="-122"/>
                <a:ea typeface="微软雅黑" panose="020B0503020204020204" pitchFamily="34" charset="-122"/>
              </a:rPr>
              <a:t>PgVector</a:t>
            </a:r>
            <a:endParaRPr lang="en-US" altLang="zh-CN" sz="2600" b="1" dirty="0">
              <a:latin typeface="微软雅黑" panose="020B0503020204020204" pitchFamily="34" charset="-122"/>
              <a:ea typeface="微软雅黑" panose="020B0503020204020204" pitchFamily="34" charset="-122"/>
            </a:endParaRPr>
          </a:p>
          <a:p>
            <a:pPr lvl="1"/>
            <a:r>
              <a:rPr lang="en-US" altLang="zh-CN" sz="2600" b="1" dirty="0">
                <a:latin typeface="微软雅黑" panose="020B0503020204020204" pitchFamily="34" charset="-122"/>
                <a:ea typeface="微软雅黑" panose="020B0503020204020204" pitchFamily="34" charset="-122"/>
              </a:rPr>
              <a:t>Azure VM + Ubuntu + Docker + Redis + </a:t>
            </a:r>
            <a:r>
              <a:rPr lang="en-US" altLang="zh-CN" sz="2600" b="1" dirty="0" err="1">
                <a:latin typeface="微软雅黑" panose="020B0503020204020204" pitchFamily="34" charset="-122"/>
                <a:ea typeface="微软雅黑" panose="020B0503020204020204" pitchFamily="34" charset="-122"/>
              </a:rPr>
              <a:t>RediSearch</a:t>
            </a:r>
            <a:endParaRPr lang="en-US" altLang="zh-CN" sz="2600" b="1" dirty="0">
              <a:latin typeface="微软雅黑" panose="020B0503020204020204" pitchFamily="34" charset="-122"/>
              <a:ea typeface="微软雅黑" panose="020B0503020204020204" pitchFamily="34" charset="-122"/>
            </a:endParaRPr>
          </a:p>
          <a:p>
            <a:r>
              <a:rPr lang="zh-CN" altLang="en-US" sz="3000" b="1" dirty="0">
                <a:latin typeface="微软雅黑" panose="020B0503020204020204" pitchFamily="34" charset="-122"/>
                <a:ea typeface="微软雅黑" panose="020B0503020204020204" pitchFamily="34" charset="-122"/>
              </a:rPr>
              <a:t>次要选型</a:t>
            </a:r>
            <a:endParaRPr lang="en-US" altLang="zh-CN" sz="3000" b="1" dirty="0">
              <a:latin typeface="微软雅黑" panose="020B0503020204020204" pitchFamily="34" charset="-122"/>
              <a:ea typeface="微软雅黑" panose="020B0503020204020204" pitchFamily="34" charset="-122"/>
            </a:endParaRPr>
          </a:p>
          <a:p>
            <a:pPr lvl="1"/>
            <a:r>
              <a:rPr lang="en-US" altLang="zh-CN" sz="2600" b="1" dirty="0">
                <a:latin typeface="微软雅黑" panose="020B0503020204020204" pitchFamily="34" charset="-122"/>
                <a:ea typeface="微软雅黑" panose="020B0503020204020204" pitchFamily="34" charset="-122"/>
              </a:rPr>
              <a:t>Azure PostgreSQL SaaS </a:t>
            </a:r>
            <a:r>
              <a:rPr lang="zh-CN" altLang="en-US" sz="2600" b="1" dirty="0">
                <a:latin typeface="微软雅黑" panose="020B0503020204020204" pitchFamily="34" charset="-122"/>
                <a:ea typeface="微软雅黑" panose="020B0503020204020204" pitchFamily="34" charset="-122"/>
              </a:rPr>
              <a:t>目前不支持 </a:t>
            </a:r>
            <a:r>
              <a:rPr lang="en-US" altLang="zh-CN" sz="2600" b="1" dirty="0" err="1">
                <a:latin typeface="微软雅黑" panose="020B0503020204020204" pitchFamily="34" charset="-122"/>
                <a:ea typeface="微软雅黑" panose="020B0503020204020204" pitchFamily="34" charset="-122"/>
              </a:rPr>
              <a:t>PgVector</a:t>
            </a:r>
            <a:r>
              <a:rPr lang="en-US" altLang="zh-CN" sz="2600" b="1" dirty="0">
                <a:latin typeface="微软雅黑" panose="020B0503020204020204" pitchFamily="34" charset="-122"/>
                <a:ea typeface="微软雅黑" panose="020B0503020204020204" pitchFamily="34" charset="-122"/>
              </a:rPr>
              <a:t> </a:t>
            </a:r>
            <a:r>
              <a:rPr lang="zh-CN" altLang="en-US" sz="2600" b="1" dirty="0">
                <a:latin typeface="微软雅黑" panose="020B0503020204020204" pitchFamily="34" charset="-122"/>
                <a:ea typeface="微软雅黑" panose="020B0503020204020204" pitchFamily="34" charset="-122"/>
              </a:rPr>
              <a:t>扩展</a:t>
            </a:r>
            <a:endParaRPr lang="en-US" altLang="zh-CN" sz="2600" b="1" dirty="0">
              <a:latin typeface="微软雅黑" panose="020B0503020204020204" pitchFamily="34" charset="-122"/>
              <a:ea typeface="微软雅黑" panose="020B0503020204020204" pitchFamily="34" charset="-122"/>
            </a:endParaRPr>
          </a:p>
          <a:p>
            <a:pPr lvl="2"/>
            <a:r>
              <a:rPr lang="zh-CN" altLang="en-US" sz="2200" b="1" strike="sngStrike" dirty="0">
                <a:highlight>
                  <a:srgbClr val="FFFF00"/>
                </a:highlight>
                <a:latin typeface="微软雅黑" panose="020B0503020204020204" pitchFamily="34" charset="-122"/>
                <a:ea typeface="微软雅黑" panose="020B0503020204020204" pitchFamily="34" charset="-122"/>
              </a:rPr>
              <a:t>放弃产品</a:t>
            </a:r>
            <a:endParaRPr lang="en-US" altLang="zh-CN" sz="2200" b="1" strike="sngStrike" dirty="0">
              <a:highlight>
                <a:srgbClr val="FFFF00"/>
              </a:highlight>
              <a:latin typeface="微软雅黑" panose="020B0503020204020204" pitchFamily="34" charset="-122"/>
              <a:ea typeface="微软雅黑" panose="020B0503020204020204" pitchFamily="34" charset="-122"/>
            </a:endParaRPr>
          </a:p>
          <a:p>
            <a:pPr lvl="1"/>
            <a:r>
              <a:rPr lang="en-US" sz="2600" b="1" dirty="0">
                <a:latin typeface="微软雅黑" panose="020B0503020204020204" pitchFamily="34" charset="-122"/>
                <a:ea typeface="微软雅黑" panose="020B0503020204020204" pitchFamily="34" charset="-122"/>
              </a:rPr>
              <a:t>Azure </a:t>
            </a:r>
            <a:r>
              <a:rPr lang="en-US" altLang="zh-CN" sz="2600" b="1" dirty="0">
                <a:latin typeface="微软雅黑" panose="020B0503020204020204" pitchFamily="34" charset="-122"/>
                <a:ea typeface="微软雅黑" panose="020B0503020204020204" pitchFamily="34" charset="-122"/>
              </a:rPr>
              <a:t>S</a:t>
            </a:r>
            <a:r>
              <a:rPr lang="en-US" sz="2600" b="1" dirty="0">
                <a:latin typeface="微软雅黑" panose="020B0503020204020204" pitchFamily="34" charset="-122"/>
                <a:ea typeface="微软雅黑" panose="020B0503020204020204" pitchFamily="34" charset="-122"/>
              </a:rPr>
              <a:t>aaS: Redis Enterprise + </a:t>
            </a:r>
            <a:r>
              <a:rPr lang="en-US" sz="2600" b="1" dirty="0" err="1">
                <a:latin typeface="微软雅黑" panose="020B0503020204020204" pitchFamily="34" charset="-122"/>
                <a:ea typeface="微软雅黑" panose="020B0503020204020204" pitchFamily="34" charset="-122"/>
              </a:rPr>
              <a:t>Redi</a:t>
            </a:r>
            <a:r>
              <a:rPr lang="en-US" altLang="zh-CN" sz="2600" b="1" dirty="0" err="1">
                <a:latin typeface="微软雅黑" panose="020B0503020204020204" pitchFamily="34" charset="-122"/>
                <a:ea typeface="微软雅黑" panose="020B0503020204020204" pitchFamily="34" charset="-122"/>
              </a:rPr>
              <a:t>Search</a:t>
            </a:r>
            <a:r>
              <a:rPr lang="en-US" altLang="zh-CN" sz="2600" b="1" dirty="0">
                <a:latin typeface="微软雅黑" panose="020B0503020204020204" pitchFamily="34" charset="-122"/>
                <a:ea typeface="微软雅黑" panose="020B0503020204020204" pitchFamily="34" charset="-122"/>
              </a:rPr>
              <a:t> @ </a:t>
            </a:r>
            <a:r>
              <a:rPr lang="en-US" altLang="zh-CN" sz="2600" b="1" dirty="0">
                <a:highlight>
                  <a:srgbClr val="FFFF00"/>
                </a:highlight>
                <a:latin typeface="微软雅黑" panose="020B0503020204020204" pitchFamily="34" charset="-122"/>
                <a:ea typeface="微软雅黑" panose="020B0503020204020204" pitchFamily="34" charset="-122"/>
              </a:rPr>
              <a:t>East US</a:t>
            </a:r>
          </a:p>
          <a:p>
            <a:pPr lvl="2"/>
            <a:r>
              <a:rPr lang="zh-CN" altLang="en-US" sz="2200" b="1" dirty="0">
                <a:highlight>
                  <a:srgbClr val="FFFF00"/>
                </a:highlight>
                <a:latin typeface="微软雅黑" panose="020B0503020204020204" pitchFamily="34" charset="-122"/>
                <a:ea typeface="微软雅黑" panose="020B0503020204020204" pitchFamily="34" charset="-122"/>
              </a:rPr>
              <a:t>持久化：</a:t>
            </a:r>
            <a:r>
              <a:rPr lang="en-US" altLang="zh-CN" sz="2200" b="1" dirty="0">
                <a:highlight>
                  <a:srgbClr val="FFFF00"/>
                </a:highlight>
                <a:latin typeface="微软雅黑" panose="020B0503020204020204" pitchFamily="34" charset="-122"/>
                <a:ea typeface="微软雅黑" panose="020B0503020204020204" pitchFamily="34" charset="-122"/>
              </a:rPr>
              <a:t>backup, </a:t>
            </a:r>
            <a:r>
              <a:rPr lang="zh-CN" altLang="en-US" sz="2200" b="1" dirty="0">
                <a:highlight>
                  <a:srgbClr val="FFFF00"/>
                </a:highlight>
                <a:latin typeface="微软雅黑" panose="020B0503020204020204" pitchFamily="34" charset="-122"/>
                <a:ea typeface="微软雅黑" panose="020B0503020204020204" pitchFamily="34" charset="-122"/>
              </a:rPr>
              <a:t>重启手工 </a:t>
            </a:r>
            <a:r>
              <a:rPr lang="en-US" altLang="zh-CN" sz="2200" b="1" dirty="0">
                <a:highlight>
                  <a:srgbClr val="FFFF00"/>
                </a:highlight>
                <a:latin typeface="微软雅黑" panose="020B0503020204020204" pitchFamily="34" charset="-122"/>
                <a:ea typeface="微软雅黑" panose="020B0503020204020204" pitchFamily="34" charset="-122"/>
              </a:rPr>
              <a:t>restore???</a:t>
            </a:r>
          </a:p>
          <a:p>
            <a:pPr lvl="2"/>
            <a:r>
              <a:rPr lang="zh-CN" altLang="en-US" sz="2200" b="1" dirty="0">
                <a:latin typeface="微软雅黑" panose="020B0503020204020204" pitchFamily="34" charset="-122"/>
                <a:ea typeface="微软雅黑" panose="020B0503020204020204" pitchFamily="34" charset="-122"/>
              </a:rPr>
              <a:t>必须至少选到 </a:t>
            </a:r>
            <a:r>
              <a:rPr lang="en-US" altLang="zh-CN" sz="2200" b="1" dirty="0">
                <a:latin typeface="微软雅黑" panose="020B0503020204020204" pitchFamily="34" charset="-122"/>
                <a:ea typeface="微软雅黑" panose="020B0503020204020204" pitchFamily="34" charset="-122"/>
              </a:rPr>
              <a:t>US</a:t>
            </a:r>
          </a:p>
          <a:p>
            <a:pPr lvl="2"/>
            <a:r>
              <a:rPr lang="zh-CN" altLang="en-US" sz="2200" b="1" dirty="0">
                <a:latin typeface="微软雅黑" panose="020B0503020204020204" pitchFamily="34" charset="-122"/>
                <a:ea typeface="微软雅黑" panose="020B0503020204020204" pitchFamily="34" charset="-122"/>
              </a:rPr>
              <a:t>从 </a:t>
            </a:r>
            <a:r>
              <a:rPr lang="en-US" altLang="zh-CN" sz="2200" b="1" dirty="0">
                <a:latin typeface="微软雅黑" panose="020B0503020204020204" pitchFamily="34" charset="-122"/>
                <a:ea typeface="微软雅黑" panose="020B0503020204020204" pitchFamily="34" charset="-122"/>
              </a:rPr>
              <a:t>EA </a:t>
            </a:r>
            <a:r>
              <a:rPr lang="zh-CN" altLang="en-US" sz="2200" b="1" dirty="0">
                <a:latin typeface="微软雅黑" panose="020B0503020204020204" pitchFamily="34" charset="-122"/>
                <a:ea typeface="微软雅黑" panose="020B0503020204020204" pitchFamily="34" charset="-122"/>
              </a:rPr>
              <a:t>到 </a:t>
            </a:r>
            <a:r>
              <a:rPr lang="en-US" altLang="zh-CN" sz="2200" b="1" dirty="0">
                <a:latin typeface="微软雅黑" panose="020B0503020204020204" pitchFamily="34" charset="-122"/>
                <a:ea typeface="微软雅黑" panose="020B0503020204020204" pitchFamily="34" charset="-122"/>
              </a:rPr>
              <a:t>EU </a:t>
            </a:r>
            <a:r>
              <a:rPr lang="zh-CN" altLang="en-US" sz="2200" b="1" dirty="0">
                <a:latin typeface="微软雅黑" panose="020B0503020204020204" pitchFamily="34" charset="-122"/>
                <a:ea typeface="微软雅黑" panose="020B0503020204020204" pitchFamily="34" charset="-122"/>
              </a:rPr>
              <a:t>数据铺底时间很长 </a:t>
            </a:r>
            <a:r>
              <a:rPr lang="en-US" altLang="zh-CN" sz="2200" b="1" dirty="0">
                <a:latin typeface="微软雅黑" panose="020B0503020204020204" pitchFamily="34" charset="-122"/>
                <a:ea typeface="微软雅黑" panose="020B0503020204020204" pitchFamily="34" charset="-122"/>
              </a:rPr>
              <a:t>90</a:t>
            </a:r>
            <a:r>
              <a:rPr lang="zh-CN" altLang="en-US" sz="2200" b="1" dirty="0">
                <a:latin typeface="微软雅黑" panose="020B0503020204020204" pitchFamily="34" charset="-122"/>
                <a:ea typeface="微软雅黑" panose="020B0503020204020204" pitchFamily="34" charset="-122"/>
              </a:rPr>
              <a:t>分钟</a:t>
            </a:r>
            <a:endParaRPr lang="en-US" altLang="zh-CN" sz="2200" b="1" dirty="0">
              <a:latin typeface="微软雅黑" panose="020B0503020204020204" pitchFamily="34" charset="-122"/>
              <a:ea typeface="微软雅黑" panose="020B0503020204020204" pitchFamily="34" charset="-122"/>
            </a:endParaRPr>
          </a:p>
          <a:p>
            <a:pPr lvl="2"/>
            <a:r>
              <a:rPr lang="zh-CN" altLang="en-US" sz="2200" b="1" dirty="0">
                <a:latin typeface="微软雅黑" panose="020B0503020204020204" pitchFamily="34" charset="-122"/>
                <a:ea typeface="微软雅黑" panose="020B0503020204020204" pitchFamily="34" charset="-122"/>
              </a:rPr>
              <a:t>经测试功能就绪支持 </a:t>
            </a:r>
            <a:r>
              <a:rPr lang="en-US" sz="2200" b="1" dirty="0" err="1">
                <a:latin typeface="微软雅黑" panose="020B0503020204020204" pitchFamily="34" charset="-122"/>
                <a:ea typeface="微软雅黑" panose="020B0503020204020204" pitchFamily="34" charset="-122"/>
              </a:rPr>
              <a:t>Redi</a:t>
            </a:r>
            <a:r>
              <a:rPr lang="en-US" altLang="zh-CN" sz="2200" b="1" dirty="0" err="1">
                <a:latin typeface="微软雅黑" panose="020B0503020204020204" pitchFamily="34" charset="-122"/>
                <a:ea typeface="微软雅黑" panose="020B0503020204020204" pitchFamily="34" charset="-122"/>
              </a:rPr>
              <a:t>Search</a:t>
            </a:r>
            <a:r>
              <a:rPr lang="en-US" altLang="zh-CN" sz="2200" b="1" dirty="0">
                <a:latin typeface="微软雅黑" panose="020B0503020204020204" pitchFamily="34" charset="-122"/>
                <a:ea typeface="微软雅黑" panose="020B0503020204020204" pitchFamily="34" charset="-122"/>
              </a:rPr>
              <a:t> </a:t>
            </a:r>
            <a:r>
              <a:rPr lang="zh-CN" altLang="en-US" sz="2200" b="1" dirty="0">
                <a:latin typeface="微软雅黑" panose="020B0503020204020204" pitchFamily="34" charset="-122"/>
                <a:ea typeface="微软雅黑" panose="020B0503020204020204" pitchFamily="34" charset="-122"/>
              </a:rPr>
              <a:t>向量检索</a:t>
            </a:r>
            <a:endParaRPr lang="en-US" altLang="zh-CN" sz="2200" b="1" dirty="0">
              <a:latin typeface="微软雅黑" panose="020B0503020204020204" pitchFamily="34" charset="-122"/>
              <a:ea typeface="微软雅黑" panose="020B0503020204020204" pitchFamily="34" charset="-122"/>
            </a:endParaRPr>
          </a:p>
          <a:p>
            <a:pPr lvl="2"/>
            <a:r>
              <a:rPr lang="zh-CN" altLang="en-US" sz="2200" b="1" dirty="0">
                <a:latin typeface="微软雅黑" panose="020B0503020204020204" pitchFamily="34" charset="-122"/>
                <a:ea typeface="微软雅黑" panose="020B0503020204020204" pitchFamily="34" charset="-122"/>
              </a:rPr>
              <a:t>从 </a:t>
            </a:r>
            <a:r>
              <a:rPr lang="en-US" altLang="zh-CN" sz="2200" b="1" dirty="0">
                <a:latin typeface="微软雅黑" panose="020B0503020204020204" pitchFamily="34" charset="-122"/>
                <a:ea typeface="微软雅黑" panose="020B0503020204020204" pitchFamily="34" charset="-122"/>
              </a:rPr>
              <a:t>EA </a:t>
            </a:r>
            <a:r>
              <a:rPr lang="zh-CN" altLang="en-US" sz="2200" b="1" dirty="0">
                <a:latin typeface="微软雅黑" panose="020B0503020204020204" pitchFamily="34" charset="-122"/>
                <a:ea typeface="微软雅黑" panose="020B0503020204020204" pitchFamily="34" charset="-122"/>
              </a:rPr>
              <a:t>调用 </a:t>
            </a:r>
            <a:r>
              <a:rPr lang="en-US" altLang="zh-CN" sz="2200" b="1" dirty="0">
                <a:latin typeface="微软雅黑" panose="020B0503020204020204" pitchFamily="34" charset="-122"/>
                <a:ea typeface="微软雅黑" panose="020B0503020204020204" pitchFamily="34" charset="-122"/>
              </a:rPr>
              <a:t>EU </a:t>
            </a:r>
            <a:r>
              <a:rPr lang="zh-CN" altLang="en-US" sz="2200" b="1" dirty="0">
                <a:latin typeface="微软雅黑" panose="020B0503020204020204" pitchFamily="34" charset="-122"/>
                <a:ea typeface="微软雅黑" panose="020B0503020204020204" pitchFamily="34" charset="-122"/>
              </a:rPr>
              <a:t>平均时长 </a:t>
            </a:r>
            <a:r>
              <a:rPr lang="en-US" altLang="zh-CN" sz="2200" b="1" dirty="0">
                <a:latin typeface="微软雅黑" panose="020B0503020204020204" pitchFamily="34" charset="-122"/>
                <a:ea typeface="微软雅黑" panose="020B0503020204020204" pitchFamily="34" charset="-122"/>
              </a:rPr>
              <a:t>1</a:t>
            </a:r>
            <a:r>
              <a:rPr lang="zh-CN" altLang="en-US" sz="2200" b="1" dirty="0">
                <a:latin typeface="微软雅黑" panose="020B0503020204020204" pitchFamily="34" charset="-122"/>
                <a:ea typeface="微软雅黑" panose="020B0503020204020204" pitchFamily="34" charset="-122"/>
              </a:rPr>
              <a:t>秒</a:t>
            </a:r>
            <a:r>
              <a:rPr lang="en-US" altLang="zh-CN" sz="2200" b="1" dirty="0">
                <a:latin typeface="微软雅黑" panose="020B0503020204020204" pitchFamily="34" charset="-122"/>
                <a:ea typeface="微软雅黑" panose="020B0503020204020204" pitchFamily="34" charset="-122"/>
              </a:rPr>
              <a:t>/</a:t>
            </a:r>
            <a:r>
              <a:rPr lang="zh-CN" altLang="en-US" sz="2200" b="1" dirty="0">
                <a:latin typeface="微软雅黑" panose="020B0503020204020204" pitchFamily="34" charset="-122"/>
                <a:ea typeface="微软雅黑" panose="020B0503020204020204" pitchFamily="34" charset="-122"/>
              </a:rPr>
              <a:t>笔</a:t>
            </a:r>
            <a:endParaRPr lang="en-US" altLang="zh-CN" sz="2200" b="1" dirty="0">
              <a:latin typeface="微软雅黑" panose="020B0503020204020204" pitchFamily="34" charset="-122"/>
              <a:ea typeface="微软雅黑" panose="020B0503020204020204" pitchFamily="34" charset="-122"/>
            </a:endParaRPr>
          </a:p>
          <a:p>
            <a:pPr lvl="2"/>
            <a:r>
              <a:rPr lang="zh-CN" altLang="en-US" sz="2200" b="1" strike="sngStrike" dirty="0">
                <a:highlight>
                  <a:srgbClr val="FFFF00"/>
                </a:highlight>
                <a:latin typeface="微软雅黑" panose="020B0503020204020204" pitchFamily="34" charset="-122"/>
                <a:ea typeface="微软雅黑" panose="020B0503020204020204" pitchFamily="34" charset="-122"/>
              </a:rPr>
              <a:t>放弃性能测试</a:t>
            </a:r>
            <a:endParaRPr lang="en-US" altLang="zh-CN" sz="2200" b="1" strike="sngStrike" dirty="0">
              <a:highlight>
                <a:srgbClr val="FFFF00"/>
              </a:highlight>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646620517"/>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Facet</Template>
  <TotalTime>9415</TotalTime>
  <Words>7360</Words>
  <Application>Microsoft Office PowerPoint</Application>
  <PresentationFormat>Widescreen</PresentationFormat>
  <Paragraphs>564</Paragraphs>
  <Slides>48</Slides>
  <Notes>0</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0</vt:i4>
      </vt:variant>
      <vt:variant>
        <vt:lpstr>Slide Titles</vt:lpstr>
      </vt:variant>
      <vt:variant>
        <vt:i4>48</vt:i4>
      </vt:variant>
    </vt:vector>
  </HeadingPairs>
  <TitlesOfParts>
    <vt:vector size="54" baseType="lpstr">
      <vt:lpstr>微软雅黑</vt:lpstr>
      <vt:lpstr>微软雅黑</vt:lpstr>
      <vt:lpstr>Arial</vt:lpstr>
      <vt:lpstr>Trebuchet MS</vt:lpstr>
      <vt:lpstr>Wingdings 3</vt:lpstr>
      <vt:lpstr>Facet</vt:lpstr>
      <vt:lpstr>OpenAI Embeddings 向量检索开源数据库产品 性能初级评测与选型   Redis + RediSearch Module vs PostgreSQL + PgVector Extension vs Qdrant vs Milvus </vt:lpstr>
      <vt:lpstr>特别鸣谢</vt:lpstr>
      <vt:lpstr>向量基本概念</vt:lpstr>
      <vt:lpstr>回顾传统数据库索引</vt:lpstr>
      <vt:lpstr>向量(数据库)索引（学识浅薄，理解不够严谨专业充分）</vt:lpstr>
      <vt:lpstr>倒排索引简介</vt:lpstr>
      <vt:lpstr>向量索引 HNSW 简介</vt:lpstr>
      <vt:lpstr>基于 OpenAI Embeddings 向量检索使用场景</vt:lpstr>
      <vt:lpstr>本次评测产品选型</vt:lpstr>
      <vt:lpstr>本次评测产品向量支持概况</vt:lpstr>
      <vt:lpstr>研发工具及生态</vt:lpstr>
      <vt:lpstr>.NET 向量检索功能调用局部代码</vt:lpstr>
      <vt:lpstr>评测环境基础设施</vt:lpstr>
      <vt:lpstr>测试场景总体设计</vt:lpstr>
      <vt:lpstr>100万随机向量是啥概念?</vt:lpstr>
      <vt:lpstr>场景1：PostgreSQL/PgVector 向量索引收益（8G RAM VM）</vt:lpstr>
      <vt:lpstr>场景2: 无并发单元性能交叉对比测试结果</vt:lpstr>
      <vt:lpstr>场景2: 无并发单元性能交叉对比测试结果</vt:lpstr>
      <vt:lpstr>场景2: 无并发交叉对比测试过程性能监控</vt:lpstr>
      <vt:lpstr>场景3: 无并发 Qdrant HNSW 225K Local: Grpc vs SK Http  </vt:lpstr>
      <vt:lpstr>场景3: 无并发 Qdrant HNSW Cosine 225K Remote: Grpc vs SK Http  </vt:lpstr>
      <vt:lpstr>场景4: 无并发Qdrant HNSW Cosine 50w/100w local: Grpc vs SK Http  </vt:lpstr>
      <vt:lpstr>场景5: 无并发Milvus HNSW L2 local: 50w vs 100w vs 150w vs 200w  </vt:lpstr>
      <vt:lpstr>压测场景1: 并发30 25K: PgSQL vs RediSearch+FlatIndex </vt:lpstr>
      <vt:lpstr>压测场景2: 并发40 25K: PgSQL vs RediSearch+Flat Idx </vt:lpstr>
      <vt:lpstr>压测场景3: 并发60: RediSearch: Flat Idx +25k vs HNSW Idx+225k</vt:lpstr>
      <vt:lpstr>压测场景4: 并发25: Redis+HNSW +225k</vt:lpstr>
      <vt:lpstr>压测场景5: 并发25: PgSQL + ivfflatCosine +11w</vt:lpstr>
      <vt:lpstr>性能监控 APM</vt:lpstr>
      <vt:lpstr>PgSql 表现欠佳的一些分析猜想（仅供参考）</vt:lpstr>
      <vt:lpstr>Qdrant 优劣分析（个人经验）</vt:lpstr>
      <vt:lpstr>Qdrant 优劣分析 续（个人发现）</vt:lpstr>
      <vt:lpstr>Milvus 优劣分析（个人经验）</vt:lpstr>
      <vt:lpstr>GitHub OpenAI cookbook/MS SK 向量数据库推荐选型</vt:lpstr>
      <vt:lpstr>GitHub OpenAI cookbook 首推1之 Chroma（色度）</vt:lpstr>
      <vt:lpstr>GitHub OpenAI cookbook 推荐3之 Weaviate（磨损率）</vt:lpstr>
      <vt:lpstr>GitHub OpenAI cookbook 推荐4之 milvus（ 鸢 ）</vt:lpstr>
      <vt:lpstr>GitHub OpenAI cookbook 推荐4之 milvus（ 鸢 ）续</vt:lpstr>
      <vt:lpstr>GitHub OpenAI cookbook 推荐6之 Qdrant（读音同quadrant 象限）</vt:lpstr>
      <vt:lpstr>GitHub OpenAI cookbook 推荐7之 RediSearch</vt:lpstr>
      <vt:lpstr>其他产品选型Azure SaaS: Redis Enterprise + RediSearch + East US</vt:lpstr>
      <vt:lpstr>其他产品选型Azure SaaS: PostgreSQL 放弃</vt:lpstr>
      <vt:lpstr>实操提示</vt:lpstr>
      <vt:lpstr>探讨SQL Server向量存取（仅供参考）</vt:lpstr>
      <vt:lpstr>探讨Azure SQL Dedicated pool分布式向量检索（仅供参考）</vt:lpstr>
      <vt:lpstr>实操演示</vt:lpstr>
      <vt:lpstr>探讨分布式数据库分库分表挑战</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Xiyue Yu</dc:creator>
  <cp:lastModifiedBy>Xiyue Yu</cp:lastModifiedBy>
  <cp:revision>1244</cp:revision>
  <dcterms:created xsi:type="dcterms:W3CDTF">2023-04-24T08:38:56Z</dcterms:created>
  <dcterms:modified xsi:type="dcterms:W3CDTF">2023-05-12T05:59:29Z</dcterms:modified>
</cp:coreProperties>
</file>